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0" r:id="rId3"/>
    <p:sldId id="269" r:id="rId4"/>
    <p:sldId id="270" r:id="rId5"/>
    <p:sldId id="262" r:id="rId6"/>
    <p:sldId id="265" r:id="rId7"/>
    <p:sldId id="274" r:id="rId8"/>
    <p:sldId id="275" r:id="rId9"/>
    <p:sldId id="276" r:id="rId10"/>
    <p:sldId id="268" r:id="rId11"/>
    <p:sldId id="277" r:id="rId12"/>
    <p:sldId id="266" r:id="rId13"/>
    <p:sldId id="271" r:id="rId14"/>
    <p:sldId id="257" r:id="rId15"/>
    <p:sldId id="280" r:id="rId16"/>
    <p:sldId id="279" r:id="rId17"/>
    <p:sldId id="281" r:id="rId18"/>
    <p:sldId id="282" r:id="rId19"/>
    <p:sldId id="287" r:id="rId20"/>
    <p:sldId id="284" r:id="rId21"/>
    <p:sldId id="286" r:id="rId22"/>
    <p:sldId id="285" r:id="rId23"/>
    <p:sldId id="289" r:id="rId24"/>
    <p:sldId id="288" r:id="rId25"/>
    <p:sldId id="290" r:id="rId26"/>
    <p:sldId id="291" r:id="rId27"/>
    <p:sldId id="292" r:id="rId28"/>
    <p:sldId id="297" r:id="rId29"/>
    <p:sldId id="298" r:id="rId30"/>
    <p:sldId id="293" r:id="rId31"/>
    <p:sldId id="295" r:id="rId32"/>
    <p:sldId id="296" r:id="rId33"/>
    <p:sldId id="283" r:id="rId34"/>
    <p:sldId id="2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77" d="100"/>
          <a:sy n="77" d="100"/>
        </p:scale>
        <p:origin x="-120" y="-7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ink/ink1.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35.22013" units="1/cm"/>
          <inkml:channelProperty channel="Y" name="resolution" value="35.11706" units="1/cm"/>
          <inkml:channelProperty channel="T" name="resolution" value="1" units="1/dev"/>
        </inkml:channelProperties>
      </inkml:inkSource>
      <inkml:timestamp xml:id="ts0" timeString="2017-02-11T00:45:45.711"/>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D1742C55-EEC7-4366-8990-A99A106902F8}" emma:medium="tactile" emma:mode="ink">
          <msink:context xmlns:msink="http://schemas.microsoft.com/ink/2010/main" type="writingRegion" rotatedBoundingBox="8838,6738 8853,6738 8853,6753 8838,6753"/>
        </emma:interpretation>
      </emma:emma>
    </inkml:annotationXML>
    <inkml:traceGroup>
      <inkml:annotationXML>
        <emma:emma xmlns:emma="http://www.w3.org/2003/04/emma" version="1.0">
          <emma:interpretation id="{81A9B1ED-1D5A-4273-9DC6-BFE5CADDCD4E}" emma:medium="tactile" emma:mode="ink">
            <msink:context xmlns:msink="http://schemas.microsoft.com/ink/2010/main" type="paragraph" rotatedBoundingBox="8838,6738 8853,6738 8853,6753 8838,6753" alignmentLevel="1"/>
          </emma:interpretation>
        </emma:emma>
      </inkml:annotationXML>
      <inkml:traceGroup>
        <inkml:annotationXML>
          <emma:emma xmlns:emma="http://www.w3.org/2003/04/emma" version="1.0">
            <emma:interpretation id="{1629CEFF-4BCD-4012-AC16-5EED2589C4A5}" emma:medium="tactile" emma:mode="ink">
              <msink:context xmlns:msink="http://schemas.microsoft.com/ink/2010/main" type="line" rotatedBoundingBox="8838,6738 8853,6738 8853,6753 8838,6753"/>
            </emma:interpretation>
          </emma:emma>
        </inkml:annotationXML>
        <inkml:traceGroup>
          <inkml:annotationXML>
            <emma:emma xmlns:emma="http://www.w3.org/2003/04/emma" version="1.0">
              <emma:interpretation id="{0DE7018D-0311-4407-BEFC-70D8447EA368}" emma:medium="tactile" emma:mode="ink">
                <msink:context xmlns:msink="http://schemas.microsoft.com/ink/2010/main" type="inkWord" rotatedBoundingBox="8838,6738 8853,6738 8853,6753 8838,6753"/>
              </emma:interpretation>
              <emma:one-of disjunction-type="recognition" id="oneOf0">
                <emma:interpretation id="interp0" emma:lang="" emma:confidence="0">
                  <emma:literal>.</emma:literal>
                </emma:interpretation>
                <emma:interpretation id="interp1" emma:lang="" emma:confidence="0">
                  <emma:literal>v</emma:literal>
                </emma:interpretation>
                <emma:interpretation id="interp2" emma:lang="" emma:confidence="0">
                  <emma:literal>}</emma:literal>
                </emma:interpretation>
                <emma:interpretation id="interp3" emma:lang="" emma:confidence="0">
                  <emma:literal>w</emma:literal>
                </emma:interpretation>
                <emma:interpretation id="interp4" emma:lang="" emma:confidence="0">
                  <emma:literal>3</emma:literal>
                </emma:interpretation>
              </emma:one-of>
            </emma:emma>
          </inkml:annotationXML>
          <inkml:trace contextRef="#ctx0" brushRef="#br0">0 0 0</inkml:trace>
        </inkml:traceGroup>
      </inkml:traceGroup>
    </inkml:traceGroup>
  </inkml:traceGroup>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725067-CC08-4784-9E7D-A18FAD991B69}"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56FEA-AB3C-4BC3-B547-78C7E3894CD7}" type="slidenum">
              <a:rPr lang="en-US" smtClean="0"/>
              <a:t>‹nº›</a:t>
            </a:fld>
            <a:endParaRPr lang="en-US"/>
          </a:p>
        </p:txBody>
      </p:sp>
    </p:spTree>
    <p:extLst>
      <p:ext uri="{BB962C8B-B14F-4D97-AF65-F5344CB8AC3E}">
        <p14:creationId xmlns:p14="http://schemas.microsoft.com/office/powerpoint/2010/main" val="1157833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725067-CC08-4784-9E7D-A18FAD991B69}"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56FEA-AB3C-4BC3-B547-78C7E3894CD7}" type="slidenum">
              <a:rPr lang="en-US" smtClean="0"/>
              <a:t>‹nº›</a:t>
            </a:fld>
            <a:endParaRPr lang="en-US"/>
          </a:p>
        </p:txBody>
      </p:sp>
    </p:spTree>
    <p:extLst>
      <p:ext uri="{BB962C8B-B14F-4D97-AF65-F5344CB8AC3E}">
        <p14:creationId xmlns:p14="http://schemas.microsoft.com/office/powerpoint/2010/main" val="2873085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725067-CC08-4784-9E7D-A18FAD991B69}"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56FEA-AB3C-4BC3-B547-78C7E3894CD7}" type="slidenum">
              <a:rPr lang="en-US" smtClean="0"/>
              <a:t>‹nº›</a:t>
            </a:fld>
            <a:endParaRPr lang="en-US"/>
          </a:p>
        </p:txBody>
      </p:sp>
    </p:spTree>
    <p:extLst>
      <p:ext uri="{BB962C8B-B14F-4D97-AF65-F5344CB8AC3E}">
        <p14:creationId xmlns:p14="http://schemas.microsoft.com/office/powerpoint/2010/main" val="6177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725067-CC08-4784-9E7D-A18FAD991B69}"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56FEA-AB3C-4BC3-B547-78C7E3894CD7}" type="slidenum">
              <a:rPr lang="en-US" smtClean="0"/>
              <a:t>‹nº›</a:t>
            </a:fld>
            <a:endParaRPr lang="en-US"/>
          </a:p>
        </p:txBody>
      </p:sp>
    </p:spTree>
    <p:extLst>
      <p:ext uri="{BB962C8B-B14F-4D97-AF65-F5344CB8AC3E}">
        <p14:creationId xmlns:p14="http://schemas.microsoft.com/office/powerpoint/2010/main" val="2319110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725067-CC08-4784-9E7D-A18FAD991B69}"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56FEA-AB3C-4BC3-B547-78C7E3894CD7}" type="slidenum">
              <a:rPr lang="en-US" smtClean="0"/>
              <a:t>‹nº›</a:t>
            </a:fld>
            <a:endParaRPr lang="en-US"/>
          </a:p>
        </p:txBody>
      </p:sp>
    </p:spTree>
    <p:extLst>
      <p:ext uri="{BB962C8B-B14F-4D97-AF65-F5344CB8AC3E}">
        <p14:creationId xmlns:p14="http://schemas.microsoft.com/office/powerpoint/2010/main" val="3183039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725067-CC08-4784-9E7D-A18FAD991B69}"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56FEA-AB3C-4BC3-B547-78C7E3894CD7}" type="slidenum">
              <a:rPr lang="en-US" smtClean="0"/>
              <a:t>‹nº›</a:t>
            </a:fld>
            <a:endParaRPr lang="en-US"/>
          </a:p>
        </p:txBody>
      </p:sp>
    </p:spTree>
    <p:extLst>
      <p:ext uri="{BB962C8B-B14F-4D97-AF65-F5344CB8AC3E}">
        <p14:creationId xmlns:p14="http://schemas.microsoft.com/office/powerpoint/2010/main" val="3737771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725067-CC08-4784-9E7D-A18FAD991B69}" type="datetimeFigureOut">
              <a:rPr lang="en-US" smtClean="0"/>
              <a:t>2/12/2017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656FEA-AB3C-4BC3-B547-78C7E3894CD7}" type="slidenum">
              <a:rPr lang="en-US" smtClean="0"/>
              <a:t>‹nº›</a:t>
            </a:fld>
            <a:endParaRPr lang="en-US"/>
          </a:p>
        </p:txBody>
      </p:sp>
    </p:spTree>
    <p:extLst>
      <p:ext uri="{BB962C8B-B14F-4D97-AF65-F5344CB8AC3E}">
        <p14:creationId xmlns:p14="http://schemas.microsoft.com/office/powerpoint/2010/main" val="2085222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725067-CC08-4784-9E7D-A18FAD991B69}" type="datetimeFigureOut">
              <a:rPr lang="en-US" smtClean="0"/>
              <a:t>2/12/2017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656FEA-AB3C-4BC3-B547-78C7E3894CD7}" type="slidenum">
              <a:rPr lang="en-US" smtClean="0"/>
              <a:t>‹nº›</a:t>
            </a:fld>
            <a:endParaRPr lang="en-US"/>
          </a:p>
        </p:txBody>
      </p:sp>
    </p:spTree>
    <p:extLst>
      <p:ext uri="{BB962C8B-B14F-4D97-AF65-F5344CB8AC3E}">
        <p14:creationId xmlns:p14="http://schemas.microsoft.com/office/powerpoint/2010/main" val="2713187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725067-CC08-4784-9E7D-A18FAD991B69}" type="datetimeFigureOut">
              <a:rPr lang="en-US" smtClean="0"/>
              <a:t>2/12/2017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656FEA-AB3C-4BC3-B547-78C7E3894CD7}" type="slidenum">
              <a:rPr lang="en-US" smtClean="0"/>
              <a:t>‹nº›</a:t>
            </a:fld>
            <a:endParaRPr lang="en-US"/>
          </a:p>
        </p:txBody>
      </p:sp>
    </p:spTree>
    <p:extLst>
      <p:ext uri="{BB962C8B-B14F-4D97-AF65-F5344CB8AC3E}">
        <p14:creationId xmlns:p14="http://schemas.microsoft.com/office/powerpoint/2010/main" val="2495885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725067-CC08-4784-9E7D-A18FAD991B69}"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56FEA-AB3C-4BC3-B547-78C7E3894CD7}" type="slidenum">
              <a:rPr lang="en-US" smtClean="0"/>
              <a:t>‹nº›</a:t>
            </a:fld>
            <a:endParaRPr lang="en-US"/>
          </a:p>
        </p:txBody>
      </p:sp>
    </p:spTree>
    <p:extLst>
      <p:ext uri="{BB962C8B-B14F-4D97-AF65-F5344CB8AC3E}">
        <p14:creationId xmlns:p14="http://schemas.microsoft.com/office/powerpoint/2010/main" val="142470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725067-CC08-4784-9E7D-A18FAD991B69}"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56FEA-AB3C-4BC3-B547-78C7E3894CD7}" type="slidenum">
              <a:rPr lang="en-US" smtClean="0"/>
              <a:t>‹nº›</a:t>
            </a:fld>
            <a:endParaRPr lang="en-US"/>
          </a:p>
        </p:txBody>
      </p:sp>
    </p:spTree>
    <p:extLst>
      <p:ext uri="{BB962C8B-B14F-4D97-AF65-F5344CB8AC3E}">
        <p14:creationId xmlns:p14="http://schemas.microsoft.com/office/powerpoint/2010/main" val="2549672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25067-CC08-4784-9E7D-A18FAD991B69}" type="datetimeFigureOut">
              <a:rPr lang="en-US" smtClean="0"/>
              <a:t>2/12/2017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656FEA-AB3C-4BC3-B547-78C7E3894CD7}" type="slidenum">
              <a:rPr lang="en-US" smtClean="0"/>
              <a:t>‹nº›</a:t>
            </a:fld>
            <a:endParaRPr lang="en-US"/>
          </a:p>
        </p:txBody>
      </p:sp>
    </p:spTree>
    <p:extLst>
      <p:ext uri="{BB962C8B-B14F-4D97-AF65-F5344CB8AC3E}">
        <p14:creationId xmlns:p14="http://schemas.microsoft.com/office/powerpoint/2010/main" val="3286316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package" Target="../embeddings/Apresenta__o_do_Microsoft_PowerPoint1.pptx"/><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home-water-works.org/indoor-use/toilet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wsj.com/articles/SB10001424052748704575304575296243891721972"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hyflush.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8753"/>
            <a:ext cx="9144000" cy="795647"/>
          </a:xfrm>
        </p:spPr>
        <p:txBody>
          <a:bodyPr>
            <a:normAutofit fontScale="90000"/>
          </a:bodyPr>
          <a:lstStyle/>
          <a:p>
            <a:r>
              <a:rPr lang="en-US" b="1" dirty="0" smtClean="0"/>
              <a:t>Science time</a:t>
            </a:r>
            <a:endParaRPr lang="en-US" b="1" dirty="0"/>
          </a:p>
        </p:txBody>
      </p:sp>
      <p:sp>
        <p:nvSpPr>
          <p:cNvPr id="3" name="Subtitle 2"/>
          <p:cNvSpPr>
            <a:spLocks noGrp="1"/>
          </p:cNvSpPr>
          <p:nvPr>
            <p:ph type="subTitle" idx="1"/>
          </p:nvPr>
        </p:nvSpPr>
        <p:spPr>
          <a:xfrm>
            <a:off x="85492" y="691380"/>
            <a:ext cx="5913864" cy="2308302"/>
          </a:xfrm>
        </p:spPr>
        <p:txBody>
          <a:bodyPr>
            <a:normAutofit/>
          </a:bodyPr>
          <a:lstStyle/>
          <a:p>
            <a:r>
              <a:rPr lang="en-US" sz="3200" b="1" dirty="0" smtClean="0"/>
              <a:t>1</a:t>
            </a:r>
            <a:endParaRPr lang="en-US" sz="3200" dirty="0" smtClean="0"/>
          </a:p>
          <a:p>
            <a:r>
              <a:rPr lang="en-US" sz="3200" u="sng" dirty="0" smtClean="0"/>
              <a:t>Everglades Town Hall</a:t>
            </a:r>
          </a:p>
          <a:p>
            <a:r>
              <a:rPr lang="en-US" sz="2800" dirty="0" smtClean="0"/>
              <a:t>Using scenario-based assessments to frame issue-based learning</a:t>
            </a:r>
            <a:endParaRPr lang="en-US" sz="2800" dirty="0"/>
          </a:p>
        </p:txBody>
      </p:sp>
      <p:sp>
        <p:nvSpPr>
          <p:cNvPr id="5" name="Subtitle 2"/>
          <p:cNvSpPr txBox="1">
            <a:spLocks/>
          </p:cNvSpPr>
          <p:nvPr/>
        </p:nvSpPr>
        <p:spPr>
          <a:xfrm>
            <a:off x="6181479" y="687666"/>
            <a:ext cx="5913864" cy="23083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smtClean="0"/>
              <a:t>2</a:t>
            </a:r>
            <a:endParaRPr lang="en-US" sz="3200" dirty="0" smtClean="0"/>
          </a:p>
          <a:p>
            <a:r>
              <a:rPr lang="en-US" sz="3200" u="sng" dirty="0" smtClean="0"/>
              <a:t>Model my Water Usage</a:t>
            </a:r>
          </a:p>
          <a:p>
            <a:r>
              <a:rPr lang="en-US" sz="2800" dirty="0" smtClean="0"/>
              <a:t>Collecting and using data to enhance science learning</a:t>
            </a:r>
            <a:endParaRPr lang="en-US" sz="2800" dirty="0"/>
          </a:p>
        </p:txBody>
      </p:sp>
      <p:pic>
        <p:nvPicPr>
          <p:cNvPr id="2052" name="Picture 4" descr="https://www.orbitz.com/blog/wp-content/uploads/2011/01/Florida_Everglades_chaunceydavis8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83" y="2676293"/>
            <a:ext cx="5600312" cy="40109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water usag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69204" y="2676293"/>
            <a:ext cx="5629507" cy="40117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ebrest's Red Lightning Bolt by stonefury12"/>
          <p:cNvPicPr>
            <a:picLocks noChangeAspect="1" noChangeArrowheads="1"/>
          </p:cNvPicPr>
          <p:nvPr/>
        </p:nvPicPr>
        <p:blipFill rotWithShape="1">
          <a:blip r:embed="rId4">
            <a:extLst>
              <a:ext uri="{28A0092B-C50C-407E-A947-70E740481C1C}">
                <a14:useLocalDpi xmlns:a14="http://schemas.microsoft.com/office/drawing/2010/main" val="0"/>
              </a:ext>
            </a:extLst>
          </a:blip>
          <a:srcRect l="22713" r="16582" b="8230"/>
          <a:stretch/>
        </p:blipFill>
        <p:spPr bwMode="auto">
          <a:xfrm>
            <a:off x="5822794" y="791737"/>
            <a:ext cx="546411" cy="597705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337824" y="118753"/>
            <a:ext cx="3501483" cy="672984"/>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25900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lorida Everglades Postcard"/>
          <p:cNvPicPr>
            <a:picLocks noChangeAspect="1" noChangeArrowheads="1"/>
          </p:cNvPicPr>
          <p:nvPr/>
        </p:nvPicPr>
        <p:blipFill rotWithShape="1">
          <a:blip r:embed="rId2">
            <a:extLst>
              <a:ext uri="{28A0092B-C50C-407E-A947-70E740481C1C}">
                <a14:useLocalDpi xmlns:a14="http://schemas.microsoft.com/office/drawing/2010/main" val="0"/>
              </a:ext>
            </a:extLst>
          </a:blip>
          <a:srcRect r="446"/>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9571" y="2420502"/>
            <a:ext cx="11062009" cy="1077218"/>
          </a:xfrm>
          <a:prstGeom prst="rect">
            <a:avLst/>
          </a:prstGeom>
          <a:noFill/>
        </p:spPr>
        <p:txBody>
          <a:bodyPr wrap="square" rtlCol="0">
            <a:spAutoFit/>
          </a:bodyPr>
          <a:lstStyle/>
          <a:p>
            <a:r>
              <a:rPr lang="en-US" sz="3200" dirty="0" smtClean="0"/>
              <a:t>What types of information are necessary to make a truly informed decision about how water should be appropriated?</a:t>
            </a:r>
          </a:p>
        </p:txBody>
      </p:sp>
    </p:spTree>
    <p:extLst>
      <p:ext uri="{BB962C8B-B14F-4D97-AF65-F5344CB8AC3E}">
        <p14:creationId xmlns:p14="http://schemas.microsoft.com/office/powerpoint/2010/main" val="3679525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lorida Everglades Postcard"/>
          <p:cNvPicPr>
            <a:picLocks noChangeAspect="1" noChangeArrowheads="1"/>
          </p:cNvPicPr>
          <p:nvPr/>
        </p:nvPicPr>
        <p:blipFill rotWithShape="1">
          <a:blip r:embed="rId2">
            <a:extLst>
              <a:ext uri="{28A0092B-C50C-407E-A947-70E740481C1C}">
                <a14:useLocalDpi xmlns:a14="http://schemas.microsoft.com/office/drawing/2010/main" val="0"/>
              </a:ext>
            </a:extLst>
          </a:blip>
          <a:srcRect r="446"/>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9571" y="2616452"/>
            <a:ext cx="11062009" cy="584775"/>
          </a:xfrm>
          <a:prstGeom prst="rect">
            <a:avLst/>
          </a:prstGeom>
          <a:noFill/>
        </p:spPr>
        <p:txBody>
          <a:bodyPr wrap="square" rtlCol="0">
            <a:spAutoFit/>
          </a:bodyPr>
          <a:lstStyle/>
          <a:p>
            <a:r>
              <a:rPr lang="en-US" sz="3200" dirty="0" smtClean="0"/>
              <a:t>Are there any constituents going unrepresented?</a:t>
            </a:r>
          </a:p>
        </p:txBody>
      </p:sp>
    </p:spTree>
    <p:extLst>
      <p:ext uri="{BB962C8B-B14F-4D97-AF65-F5344CB8AC3E}">
        <p14:creationId xmlns:p14="http://schemas.microsoft.com/office/powerpoint/2010/main" val="1255614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lorida Everglades Postcard"/>
          <p:cNvPicPr>
            <a:picLocks noChangeAspect="1" noChangeArrowheads="1"/>
          </p:cNvPicPr>
          <p:nvPr/>
        </p:nvPicPr>
        <p:blipFill rotWithShape="1">
          <a:blip r:embed="rId2">
            <a:extLst>
              <a:ext uri="{28A0092B-C50C-407E-A947-70E740481C1C}">
                <a14:useLocalDpi xmlns:a14="http://schemas.microsoft.com/office/drawing/2010/main" val="0"/>
              </a:ext>
            </a:extLst>
          </a:blip>
          <a:srcRect r="446"/>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56486" y="2319452"/>
            <a:ext cx="7170234" cy="744461"/>
          </a:xfrm>
        </p:spPr>
        <p:txBody>
          <a:bodyPr>
            <a:normAutofit fontScale="90000"/>
          </a:bodyPr>
          <a:lstStyle/>
          <a:p>
            <a:pPr algn="l"/>
            <a:r>
              <a:rPr lang="en-US" b="1" dirty="0" smtClean="0"/>
              <a:t/>
            </a:r>
            <a:br>
              <a:rPr lang="en-US" b="1" dirty="0" smtClean="0"/>
            </a:br>
            <a:r>
              <a:rPr lang="en-US" b="1" dirty="0" smtClean="0"/>
              <a:t/>
            </a:r>
            <a:br>
              <a:rPr lang="en-US" b="1" dirty="0" smtClean="0"/>
            </a:br>
            <a:endParaRPr lang="en-US" b="1" dirty="0"/>
          </a:p>
        </p:txBody>
      </p:sp>
      <p:sp>
        <p:nvSpPr>
          <p:cNvPr id="3" name="Oval 2"/>
          <p:cNvSpPr/>
          <p:nvPr/>
        </p:nvSpPr>
        <p:spPr>
          <a:xfrm>
            <a:off x="1505415" y="1152813"/>
            <a:ext cx="2364061" cy="22037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56832" y="1440840"/>
            <a:ext cx="2861226" cy="1384995"/>
          </a:xfrm>
          <a:prstGeom prst="rect">
            <a:avLst/>
          </a:prstGeom>
          <a:noFill/>
        </p:spPr>
        <p:txBody>
          <a:bodyPr wrap="square" rtlCol="0">
            <a:spAutoFit/>
          </a:bodyPr>
          <a:lstStyle/>
          <a:p>
            <a:pPr algn="ctr"/>
            <a:r>
              <a:rPr lang="en-US" sz="2800" dirty="0" smtClean="0"/>
              <a:t>Ethical, </a:t>
            </a:r>
          </a:p>
          <a:p>
            <a:pPr algn="ctr"/>
            <a:r>
              <a:rPr lang="en-US" sz="2800" dirty="0" smtClean="0"/>
              <a:t>Political &amp; Cultural concerns</a:t>
            </a:r>
            <a:endParaRPr lang="en-US" sz="2800" dirty="0"/>
          </a:p>
        </p:txBody>
      </p:sp>
      <p:sp>
        <p:nvSpPr>
          <p:cNvPr id="11" name="Oval 10"/>
          <p:cNvSpPr/>
          <p:nvPr/>
        </p:nvSpPr>
        <p:spPr>
          <a:xfrm>
            <a:off x="431180" y="2691682"/>
            <a:ext cx="2364061" cy="22037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338039" y="2757253"/>
            <a:ext cx="2364061" cy="22037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36346" y="3350930"/>
            <a:ext cx="1323276" cy="954107"/>
          </a:xfrm>
          <a:prstGeom prst="rect">
            <a:avLst/>
          </a:prstGeom>
          <a:noFill/>
        </p:spPr>
        <p:txBody>
          <a:bodyPr wrap="square" rtlCol="0">
            <a:spAutoFit/>
          </a:bodyPr>
          <a:lstStyle/>
          <a:p>
            <a:pPr algn="ctr"/>
            <a:r>
              <a:rPr lang="en-US" sz="2800" dirty="0" smtClean="0"/>
              <a:t>Science </a:t>
            </a:r>
          </a:p>
          <a:p>
            <a:pPr algn="ctr"/>
            <a:r>
              <a:rPr lang="en-US" sz="2800" dirty="0" smtClean="0"/>
              <a:t>Ideas</a:t>
            </a:r>
            <a:endParaRPr lang="en-US" sz="2800" dirty="0"/>
          </a:p>
        </p:txBody>
      </p:sp>
      <p:sp>
        <p:nvSpPr>
          <p:cNvPr id="14" name="TextBox 13"/>
          <p:cNvSpPr txBox="1"/>
          <p:nvPr/>
        </p:nvSpPr>
        <p:spPr>
          <a:xfrm>
            <a:off x="2762728" y="3382051"/>
            <a:ext cx="1507272" cy="954107"/>
          </a:xfrm>
          <a:prstGeom prst="rect">
            <a:avLst/>
          </a:prstGeom>
          <a:noFill/>
        </p:spPr>
        <p:txBody>
          <a:bodyPr wrap="square" rtlCol="0">
            <a:spAutoFit/>
          </a:bodyPr>
          <a:lstStyle/>
          <a:p>
            <a:pPr algn="ctr"/>
            <a:r>
              <a:rPr lang="en-US" sz="2800" dirty="0" smtClean="0"/>
              <a:t>Science </a:t>
            </a:r>
          </a:p>
          <a:p>
            <a:pPr algn="ctr"/>
            <a:r>
              <a:rPr lang="en-US" sz="2800" dirty="0" smtClean="0"/>
              <a:t>Practices</a:t>
            </a:r>
            <a:endParaRPr lang="en-US" sz="2800" dirty="0"/>
          </a:p>
        </p:txBody>
      </p:sp>
    </p:spTree>
    <p:extLst>
      <p:ext uri="{BB962C8B-B14F-4D97-AF65-F5344CB8AC3E}">
        <p14:creationId xmlns:p14="http://schemas.microsoft.com/office/powerpoint/2010/main" val="41284635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lum bright="26000"/>
          </a:blip>
          <a:stretch>
            <a:fillRect/>
          </a:stretch>
        </p:blipFill>
        <p:spPr>
          <a:xfrm>
            <a:off x="9596" y="1"/>
            <a:ext cx="12182404" cy="6865624"/>
          </a:xfrm>
          <a:prstGeom prst="rect">
            <a:avLst/>
          </a:prstGeom>
        </p:spPr>
      </p:pic>
      <p:sp>
        <p:nvSpPr>
          <p:cNvPr id="2" name="Title 1"/>
          <p:cNvSpPr>
            <a:spLocks noGrp="1"/>
          </p:cNvSpPr>
          <p:nvPr>
            <p:ph type="ctrTitle"/>
          </p:nvPr>
        </p:nvSpPr>
        <p:spPr>
          <a:xfrm>
            <a:off x="1417285" y="247015"/>
            <a:ext cx="9144000" cy="1037351"/>
          </a:xfrm>
        </p:spPr>
        <p:txBody>
          <a:bodyPr>
            <a:normAutofit fontScale="90000"/>
          </a:bodyPr>
          <a:lstStyle/>
          <a:p>
            <a:r>
              <a:rPr lang="en-US" sz="7000" b="1" dirty="0"/>
              <a:t>Will there be water for us?</a:t>
            </a:r>
          </a:p>
        </p:txBody>
      </p:sp>
      <p:graphicFrame>
        <p:nvGraphicFramePr>
          <p:cNvPr id="4" name="Object 3"/>
          <p:cNvGraphicFramePr>
            <a:graphicFrameLocks noChangeAspect="1"/>
          </p:cNvGraphicFramePr>
          <p:nvPr>
            <p:extLst/>
          </p:nvPr>
        </p:nvGraphicFramePr>
        <p:xfrm>
          <a:off x="13650913" y="5376863"/>
          <a:ext cx="6096000" cy="3429000"/>
        </p:xfrm>
        <a:graphic>
          <a:graphicData uri="http://schemas.openxmlformats.org/presentationml/2006/ole">
            <mc:AlternateContent xmlns:mc="http://schemas.openxmlformats.org/markup-compatibility/2006">
              <mc:Choice xmlns:v="urn:schemas-microsoft-com:vml" Requires="v">
                <p:oleObj spid="_x0000_s8211" name="Presentation" r:id="rId5" imgW="6095880" imgH="3429000" progId="PowerPoint.Show.12">
                  <p:embed/>
                </p:oleObj>
              </mc:Choice>
              <mc:Fallback>
                <p:oleObj name="Presentation" r:id="rId5" imgW="6095880" imgH="3429000" progId="PowerPoint.Show.12">
                  <p:embed/>
                  <p:pic>
                    <p:nvPicPr>
                      <p:cNvPr id="0" name=""/>
                      <p:cNvPicPr/>
                      <p:nvPr/>
                    </p:nvPicPr>
                    <p:blipFill>
                      <a:blip r:embed="rId6"/>
                      <a:stretch>
                        <a:fillRect/>
                      </a:stretch>
                    </p:blipFill>
                    <p:spPr>
                      <a:xfrm>
                        <a:off x="13650913" y="5376863"/>
                        <a:ext cx="6096000" cy="3429000"/>
                      </a:xfrm>
                      <a:prstGeom prst="rect">
                        <a:avLst/>
                      </a:prstGeom>
                    </p:spPr>
                  </p:pic>
                </p:oleObj>
              </mc:Fallback>
            </mc:AlternateContent>
          </a:graphicData>
        </a:graphic>
      </p:graphicFrame>
      <p:sp>
        <p:nvSpPr>
          <p:cNvPr id="5" name="Subtitle 2"/>
          <p:cNvSpPr txBox="1">
            <a:spLocks/>
          </p:cNvSpPr>
          <p:nvPr/>
        </p:nvSpPr>
        <p:spPr>
          <a:xfrm>
            <a:off x="7887630" y="6562451"/>
            <a:ext cx="4304370" cy="4384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t>Photo: http://goemaw.com/forum/index.php?topic=29718.25</a:t>
            </a:r>
          </a:p>
        </p:txBody>
      </p:sp>
      <p:sp>
        <p:nvSpPr>
          <p:cNvPr id="3" name="Rectangle 2"/>
          <p:cNvSpPr/>
          <p:nvPr/>
        </p:nvSpPr>
        <p:spPr>
          <a:xfrm>
            <a:off x="423747" y="1412769"/>
            <a:ext cx="11682760" cy="4548938"/>
          </a:xfrm>
          <a:prstGeom prst="rect">
            <a:avLst/>
          </a:prstGeom>
        </p:spPr>
        <p:txBody>
          <a:bodyPr wrap="square">
            <a:spAutoFit/>
          </a:bodyPr>
          <a:lstStyle/>
          <a:p>
            <a:pPr>
              <a:lnSpc>
                <a:spcPct val="115000"/>
              </a:lnSpc>
            </a:pPr>
            <a:r>
              <a:rPr lang="en-US" sz="3600" b="1" dirty="0" smtClean="0">
                <a:solidFill>
                  <a:srgbClr val="000000"/>
                </a:solidFill>
                <a:effectLst/>
                <a:latin typeface="Times New Roman" panose="02020603050405020304" pitchFamily="18" charset="0"/>
                <a:ea typeface="Arial" panose="020B0604020202020204" pitchFamily="34" charset="0"/>
              </a:rPr>
              <a:t>Objectives</a:t>
            </a:r>
            <a:r>
              <a:rPr lang="en-US" sz="2800" b="1" dirty="0" smtClean="0">
                <a:solidFill>
                  <a:srgbClr val="000000"/>
                </a:solidFill>
                <a:effectLst/>
                <a:latin typeface="Times New Roman" panose="02020603050405020304" pitchFamily="18" charset="0"/>
                <a:ea typeface="Arial" panose="020B0604020202020204" pitchFamily="34" charset="0"/>
              </a:rPr>
              <a:t> </a:t>
            </a:r>
            <a:endParaRPr lang="en-US" sz="2800" b="1" dirty="0" smtClean="0">
              <a:solidFill>
                <a:srgbClr val="000000"/>
              </a:solidFill>
              <a:effectLst/>
              <a:latin typeface="Times New Roman" panose="02020603050405020304" pitchFamily="18" charset="0"/>
              <a:ea typeface="Arial" panose="020B0604020202020204" pitchFamily="34" charset="0"/>
            </a:endParaRPr>
          </a:p>
          <a:p>
            <a:pPr>
              <a:lnSpc>
                <a:spcPct val="115000"/>
              </a:lnSpc>
            </a:pPr>
            <a:endParaRPr lang="en-US" sz="2800" b="1" dirty="0" smtClean="0">
              <a:solidFill>
                <a:srgbClr val="000000"/>
              </a:solidFill>
              <a:effectLst/>
              <a:latin typeface="Arial" panose="020B0604020202020204" pitchFamily="34" charset="0"/>
              <a:ea typeface="Arial" panose="020B0604020202020204" pitchFamily="34" charset="0"/>
            </a:endParaRPr>
          </a:p>
          <a:p>
            <a:pPr marL="342900" lvl="0" indent="-342900">
              <a:buFont typeface="Symbol" panose="05050102010706020507" pitchFamily="18" charset="2"/>
              <a:buChar char=""/>
            </a:pPr>
            <a:r>
              <a:rPr lang="en-US" sz="3200" u="none" strike="noStrike" dirty="0" smtClean="0">
                <a:effectLst/>
                <a:latin typeface="Times New Roman" panose="02020603050405020304" pitchFamily="18" charset="0"/>
              </a:rPr>
              <a:t>Understand Water Scarcity as an Issue</a:t>
            </a:r>
            <a:endParaRPr lang="en-US" sz="3200" u="none" strike="noStrike" dirty="0" smtClean="0">
              <a:effectLst/>
            </a:endParaRPr>
          </a:p>
          <a:p>
            <a:pPr marL="342900" lvl="0" indent="-342900">
              <a:buFont typeface="Symbol" panose="05050102010706020507" pitchFamily="18" charset="2"/>
              <a:buChar char=""/>
            </a:pPr>
            <a:r>
              <a:rPr lang="en-US" sz="3200" u="none" strike="noStrike" dirty="0" smtClean="0">
                <a:effectLst/>
                <a:latin typeface="Times New Roman" panose="02020603050405020304" pitchFamily="18" charset="0"/>
              </a:rPr>
              <a:t>Model Water in Environmental Systems (Progression)</a:t>
            </a:r>
            <a:endParaRPr lang="en-US" sz="3200" u="none" strike="noStrike" dirty="0" smtClean="0">
              <a:effectLst/>
            </a:endParaRPr>
          </a:p>
          <a:p>
            <a:pPr marL="342900" lvl="0" indent="-342900">
              <a:buFont typeface="Symbol" panose="05050102010706020507" pitchFamily="18" charset="2"/>
              <a:buChar char=""/>
            </a:pPr>
            <a:r>
              <a:rPr lang="en-US" sz="3200" u="none" strike="noStrike" dirty="0" smtClean="0">
                <a:effectLst/>
                <a:latin typeface="Times New Roman" panose="02020603050405020304" pitchFamily="18" charset="0"/>
              </a:rPr>
              <a:t>Navigate overlap in modeling: Mathematics, Science, &amp; </a:t>
            </a:r>
            <a:r>
              <a:rPr lang="en-US" sz="3200" u="none" strike="noStrike" dirty="0" smtClean="0">
                <a:effectLst/>
                <a:latin typeface="Times New Roman" panose="02020603050405020304" pitchFamily="18" charset="0"/>
              </a:rPr>
              <a:t>English</a:t>
            </a:r>
          </a:p>
          <a:p>
            <a:pPr lvl="0"/>
            <a:endParaRPr lang="en-US" sz="3200" dirty="0" smtClean="0">
              <a:latin typeface="Times New Roman" panose="02020603050405020304" pitchFamily="18" charset="0"/>
            </a:endParaRPr>
          </a:p>
          <a:p>
            <a:pPr lvl="0"/>
            <a:endParaRPr lang="en-US" sz="2800" dirty="0">
              <a:latin typeface="Times New Roman" panose="02020603050405020304" pitchFamily="18" charset="0"/>
            </a:endParaRPr>
          </a:p>
          <a:p>
            <a:pPr lvl="0"/>
            <a:r>
              <a:rPr lang="en-US" sz="3000" u="none" strike="noStrike" dirty="0" smtClean="0">
                <a:effectLst/>
                <a:latin typeface="Times New Roman" panose="02020603050405020304" pitchFamily="18" charset="0"/>
              </a:rPr>
              <a:t>See “Modules” at </a:t>
            </a:r>
            <a:r>
              <a:rPr lang="en-US" sz="3000" b="1" u="none" strike="noStrike" dirty="0" smtClean="0">
                <a:effectLst/>
                <a:latin typeface="Times New Roman" panose="02020603050405020304" pitchFamily="18" charset="0"/>
              </a:rPr>
              <a:t>RI2.Missouri.edu</a:t>
            </a:r>
            <a:r>
              <a:rPr lang="en-US" sz="3000" u="none" strike="noStrike" dirty="0" smtClean="0">
                <a:effectLst/>
                <a:latin typeface="Times New Roman" panose="02020603050405020304" pitchFamily="18" charset="0"/>
              </a:rPr>
              <a:t> to </a:t>
            </a:r>
            <a:r>
              <a:rPr lang="en-US" sz="3000" dirty="0" smtClean="0">
                <a:latin typeface="Times New Roman" panose="02020603050405020304" pitchFamily="18" charset="0"/>
              </a:rPr>
              <a:t>access</a:t>
            </a:r>
            <a:r>
              <a:rPr lang="en-US" sz="3000" u="none" strike="noStrike" dirty="0" smtClean="0">
                <a:effectLst/>
                <a:latin typeface="Times New Roman" panose="02020603050405020304" pitchFamily="18" charset="0"/>
              </a:rPr>
              <a:t> Water Scarcity Unit and other units of science </a:t>
            </a:r>
            <a:r>
              <a:rPr lang="en-US" sz="3000" dirty="0" smtClean="0">
                <a:latin typeface="Times New Roman" panose="02020603050405020304" pitchFamily="18" charset="0"/>
              </a:rPr>
              <a:t>instruction </a:t>
            </a:r>
            <a:r>
              <a:rPr lang="en-US" sz="3000" u="none" strike="noStrike" dirty="0" smtClean="0">
                <a:effectLst/>
                <a:latin typeface="Times New Roman" panose="02020603050405020304" pitchFamily="18" charset="0"/>
              </a:rPr>
              <a:t>contextualized in Socio-Scientific Issues</a:t>
            </a:r>
            <a:endParaRPr lang="en-US" sz="3000" u="none" strike="noStrike" dirty="0">
              <a:effectLst/>
            </a:endParaRPr>
          </a:p>
        </p:txBody>
      </p:sp>
    </p:spTree>
    <p:extLst>
      <p:ext uri="{BB962C8B-B14F-4D97-AF65-F5344CB8AC3E}">
        <p14:creationId xmlns:p14="http://schemas.microsoft.com/office/powerpoint/2010/main" val="52392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ater usag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4829" y="0"/>
            <a:ext cx="1095012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0" y="3055429"/>
            <a:ext cx="9144000" cy="1223963"/>
          </a:xfrm>
        </p:spPr>
        <p:txBody>
          <a:bodyPr/>
          <a:lstStyle/>
          <a:p>
            <a:r>
              <a:rPr lang="en-US" dirty="0" smtClean="0"/>
              <a:t>Model my Water Usage</a:t>
            </a:r>
            <a:endParaRPr lang="en-US" dirty="0"/>
          </a:p>
        </p:txBody>
      </p:sp>
    </p:spTree>
    <p:extLst>
      <p:ext uri="{BB962C8B-B14F-4D97-AF65-F5344CB8AC3E}">
        <p14:creationId xmlns:p14="http://schemas.microsoft.com/office/powerpoint/2010/main" val="23819396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ater usag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4829" y="0"/>
            <a:ext cx="1095012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0" y="3055429"/>
            <a:ext cx="9144000" cy="1223963"/>
          </a:xfrm>
        </p:spPr>
        <p:txBody>
          <a:bodyPr/>
          <a:lstStyle/>
          <a:p>
            <a:r>
              <a:rPr lang="en-US" dirty="0" smtClean="0"/>
              <a:t>Model my Water Usage</a:t>
            </a:r>
            <a:endParaRPr lang="en-US" dirty="0"/>
          </a:p>
        </p:txBody>
      </p:sp>
      <p:sp>
        <p:nvSpPr>
          <p:cNvPr id="3" name="Rectangle 2"/>
          <p:cNvSpPr/>
          <p:nvPr/>
        </p:nvSpPr>
        <p:spPr>
          <a:xfrm>
            <a:off x="624829" y="4183307"/>
            <a:ext cx="10950129" cy="1791260"/>
          </a:xfrm>
          <a:prstGeom prst="rect">
            <a:avLst/>
          </a:prstGeom>
        </p:spPr>
        <p:txBody>
          <a:bodyPr wrap="square">
            <a:spAutoFit/>
          </a:bodyPr>
          <a:lstStyle/>
          <a:p>
            <a:pPr>
              <a:lnSpc>
                <a:spcPct val="115000"/>
              </a:lnSpc>
              <a:spcAft>
                <a:spcPts val="1000"/>
              </a:spcAft>
            </a:pPr>
            <a:r>
              <a:rPr lang="en-US" sz="3200" b="1" dirty="0">
                <a:latin typeface="Calibri" panose="020F0502020204030204" pitchFamily="34" charset="0"/>
                <a:ea typeface="Calibri" panose="020F0502020204030204" pitchFamily="34" charset="0"/>
                <a:cs typeface="Times New Roman" panose="02020603050405020304" pitchFamily="18" charset="0"/>
              </a:rPr>
              <a:t>Objective: </a:t>
            </a:r>
            <a:r>
              <a:rPr lang="en-US" sz="3200" dirty="0">
                <a:latin typeface="Calibri" panose="020F0502020204030204" pitchFamily="34" charset="0"/>
                <a:ea typeface="Calibri" panose="020F0502020204030204" pitchFamily="34" charset="0"/>
                <a:cs typeface="Times New Roman" panose="02020603050405020304" pitchFamily="18" charset="0"/>
              </a:rPr>
              <a:t>The student will understand how scientists ask questions, analyze and represent data, and important findings with the public to help direct policy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5544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189"/>
            <a:ext cx="10515600" cy="1325563"/>
          </a:xfrm>
        </p:spPr>
        <p:txBody>
          <a:bodyPr>
            <a:normAutofit/>
          </a:bodyPr>
          <a:lstStyle/>
          <a:p>
            <a:pPr algn="ctr"/>
            <a:r>
              <a:rPr lang="en-US" sz="4800" b="1" dirty="0" smtClean="0"/>
              <a:t>Science Publications</a:t>
            </a:r>
            <a:endParaRPr lang="en-US" sz="4800" b="1" dirty="0"/>
          </a:p>
        </p:txBody>
      </p:sp>
      <p:sp>
        <p:nvSpPr>
          <p:cNvPr id="4" name="Rectangle 3"/>
          <p:cNvSpPr/>
          <p:nvPr/>
        </p:nvSpPr>
        <p:spPr>
          <a:xfrm>
            <a:off x="450980" y="1201817"/>
            <a:ext cx="11290040" cy="4585871"/>
          </a:xfrm>
          <a:prstGeom prst="rect">
            <a:avLst/>
          </a:prstGeom>
        </p:spPr>
        <p:txBody>
          <a:bodyPr wrap="square">
            <a:spAutoFit/>
          </a:bodyPr>
          <a:lstStyle/>
          <a:p>
            <a:pPr marL="285750" indent="-285750">
              <a:buFont typeface="Arial" panose="020B0604020202020204" pitchFamily="34" charset="0"/>
              <a:buChar char="•"/>
            </a:pPr>
            <a:r>
              <a:rPr lang="en-US" sz="3200" b="1" dirty="0" smtClean="0">
                <a:latin typeface="Calibri" panose="020F0502020204030204" pitchFamily="34" charset="0"/>
                <a:ea typeface="Calibri" panose="020F0502020204030204" pitchFamily="34" charset="0"/>
                <a:cs typeface="Times New Roman" panose="02020603050405020304" pitchFamily="18" charset="0"/>
              </a:rPr>
              <a:t>Introduction</a:t>
            </a:r>
            <a:r>
              <a:rPr lang="en-US" sz="3200" dirty="0" smtClean="0">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is used to provide background information that logically builds to a </a:t>
            </a:r>
            <a:r>
              <a:rPr lang="en-US" sz="3200" b="1" dirty="0">
                <a:latin typeface="Calibri" panose="020F0502020204030204" pitchFamily="34" charset="0"/>
                <a:ea typeface="Calibri" panose="020F0502020204030204" pitchFamily="34" charset="0"/>
                <a:cs typeface="Times New Roman" panose="02020603050405020304" pitchFamily="18" charset="0"/>
              </a:rPr>
              <a:t>research question(s)</a:t>
            </a:r>
            <a:r>
              <a:rPr lang="en-US" sz="3200" dirty="0">
                <a:latin typeface="Calibri" panose="020F0502020204030204" pitchFamily="34" charset="0"/>
                <a:ea typeface="Calibri" panose="020F0502020204030204" pitchFamily="34" charset="0"/>
                <a:cs typeface="Times New Roman" panose="02020603050405020304" pitchFamily="18" charset="0"/>
              </a:rPr>
              <a:t>. </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3200" b="1" dirty="0" smtClean="0">
                <a:latin typeface="Calibri" panose="020F0502020204030204" pitchFamily="34" charset="0"/>
                <a:ea typeface="Calibri" panose="020F0502020204030204" pitchFamily="34" charset="0"/>
                <a:cs typeface="Times New Roman" panose="02020603050405020304" pitchFamily="18" charset="0"/>
              </a:rPr>
              <a:t>Methods</a:t>
            </a:r>
            <a:r>
              <a:rPr lang="en-US" sz="3200" dirty="0" smtClean="0">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section is used to tell the reader how data was collected and </a:t>
            </a:r>
            <a:r>
              <a:rPr lang="en-US" sz="3200" dirty="0" smtClean="0">
                <a:latin typeface="Calibri" panose="020F0502020204030204" pitchFamily="34" charset="0"/>
                <a:ea typeface="Calibri" panose="020F0502020204030204" pitchFamily="34" charset="0"/>
                <a:cs typeface="Times New Roman" panose="02020603050405020304" pitchFamily="18" charset="0"/>
              </a:rPr>
              <a:t>analyzed (repeatable). </a:t>
            </a:r>
          </a:p>
          <a:p>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3200" b="1" dirty="0" smtClean="0">
                <a:latin typeface="Calibri" panose="020F0502020204030204" pitchFamily="34" charset="0"/>
                <a:ea typeface="Calibri" panose="020F0502020204030204" pitchFamily="34" charset="0"/>
                <a:cs typeface="Times New Roman" panose="02020603050405020304" pitchFamily="18" charset="0"/>
              </a:rPr>
              <a:t>Results</a:t>
            </a:r>
            <a:r>
              <a:rPr lang="en-US" sz="3200" dirty="0" smtClean="0">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section includes the results of the analysis, as well as graphic representation of the data. </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3200" b="1" dirty="0" smtClean="0">
                <a:latin typeface="Calibri" panose="020F0502020204030204" pitchFamily="34" charset="0"/>
                <a:ea typeface="Calibri" panose="020F0502020204030204" pitchFamily="34" charset="0"/>
                <a:cs typeface="Times New Roman" panose="02020603050405020304" pitchFamily="18" charset="0"/>
              </a:rPr>
              <a:t>Discussion</a:t>
            </a:r>
            <a:r>
              <a:rPr lang="en-US" sz="3200" dirty="0" smtClean="0">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section discusses the findings, limitations, and future directions for research/policy.</a:t>
            </a:r>
            <a:endParaRPr lang="en-US" sz="3200" dirty="0"/>
          </a:p>
        </p:txBody>
      </p:sp>
    </p:spTree>
    <p:extLst>
      <p:ext uri="{BB962C8B-B14F-4D97-AF65-F5344CB8AC3E}">
        <p14:creationId xmlns:p14="http://schemas.microsoft.com/office/powerpoint/2010/main" val="1826088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9878" y="1048219"/>
            <a:ext cx="11346024" cy="2485809"/>
          </a:xfrm>
          <a:prstGeom prst="rect">
            <a:avLst/>
          </a:prstGeom>
        </p:spPr>
        <p:txBody>
          <a:bodyPr wrap="square">
            <a:spAutoFit/>
          </a:bodyPr>
          <a:lstStyle/>
          <a:p>
            <a:pPr>
              <a:lnSpc>
                <a:spcPct val="115000"/>
              </a:lnSpc>
              <a:spcAft>
                <a:spcPts val="1000"/>
              </a:spcAft>
            </a:pPr>
            <a:r>
              <a:rPr lang="en-US" sz="3200" b="1" dirty="0" smtClean="0">
                <a:latin typeface="Calibri" panose="020F0502020204030204" pitchFamily="34" charset="0"/>
                <a:ea typeface="Calibri" panose="020F0502020204030204" pitchFamily="34" charset="0"/>
                <a:cs typeface="Times New Roman" panose="02020603050405020304" pitchFamily="18" charset="0"/>
              </a:rPr>
              <a:t>Research Questions</a:t>
            </a:r>
            <a:endParaRPr lang="en-US" sz="3200" b="1"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3200" dirty="0" smtClean="0">
                <a:latin typeface="Calibri" panose="020F0502020204030204" pitchFamily="34" charset="0"/>
                <a:ea typeface="Calibri" panose="020F0502020204030204" pitchFamily="34" charset="0"/>
                <a:cs typeface="Times New Roman" panose="02020603050405020304" pitchFamily="18" charset="0"/>
              </a:rPr>
              <a:t>Each </a:t>
            </a:r>
            <a:r>
              <a:rPr lang="en-US" sz="3200" dirty="0">
                <a:latin typeface="Calibri" panose="020F0502020204030204" pitchFamily="34" charset="0"/>
                <a:ea typeface="Calibri" panose="020F0502020204030204" pitchFamily="34" charset="0"/>
                <a:cs typeface="Times New Roman" panose="02020603050405020304" pitchFamily="18" charset="0"/>
              </a:rPr>
              <a:t>individual will write their 3 best questions (most interesting/important for society), each with one sentence of logic that sells each as an important question.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2262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9167" y="908260"/>
            <a:ext cx="11178074" cy="2485809"/>
          </a:xfrm>
          <a:prstGeom prst="rect">
            <a:avLst/>
          </a:prstGeom>
        </p:spPr>
        <p:txBody>
          <a:bodyPr wrap="square">
            <a:spAutoFit/>
          </a:bodyPr>
          <a:lstStyle/>
          <a:p>
            <a:pPr>
              <a:lnSpc>
                <a:spcPct val="115000"/>
              </a:lnSpc>
              <a:spcAft>
                <a:spcPts val="1000"/>
              </a:spcAft>
            </a:pPr>
            <a:r>
              <a:rPr lang="en-US" sz="3200" b="1" dirty="0" smtClean="0">
                <a:latin typeface="Calibri" panose="020F0502020204030204" pitchFamily="34" charset="0"/>
                <a:ea typeface="Calibri" panose="020F0502020204030204" pitchFamily="34" charset="0"/>
                <a:cs typeface="Times New Roman" panose="02020603050405020304" pitchFamily="18" charset="0"/>
              </a:rPr>
              <a:t>Research Questions</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3200" dirty="0" smtClean="0">
                <a:latin typeface="Calibri" panose="020F0502020204030204" pitchFamily="34" charset="0"/>
                <a:ea typeface="Calibri" panose="020F0502020204030204" pitchFamily="34" charset="0"/>
                <a:cs typeface="Times New Roman" panose="02020603050405020304" pitchFamily="18" charset="0"/>
              </a:rPr>
              <a:t>What </a:t>
            </a:r>
            <a:r>
              <a:rPr lang="en-US" sz="3200" dirty="0">
                <a:latin typeface="Calibri" panose="020F0502020204030204" pitchFamily="34" charset="0"/>
                <a:ea typeface="Calibri" panose="020F0502020204030204" pitchFamily="34" charset="0"/>
                <a:cs typeface="Times New Roman" panose="02020603050405020304" pitchFamily="18" charset="0"/>
              </a:rPr>
              <a:t>makes a good question? – groups make list of characteristics using google doc – populates the overhead projector screen so all can see.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9315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9167" y="339091"/>
            <a:ext cx="11178074" cy="5264005"/>
          </a:xfrm>
          <a:prstGeom prst="rect">
            <a:avLst/>
          </a:prstGeom>
        </p:spPr>
        <p:txBody>
          <a:bodyPr wrap="square">
            <a:spAutoFit/>
          </a:bodyPr>
          <a:lstStyle/>
          <a:p>
            <a:pPr>
              <a:lnSpc>
                <a:spcPct val="115000"/>
              </a:lnSpc>
              <a:spcAft>
                <a:spcPts val="1000"/>
              </a:spcAft>
            </a:pPr>
            <a:r>
              <a:rPr lang="en-US" sz="3200" b="1" dirty="0" smtClean="0">
                <a:latin typeface="Calibri" panose="020F0502020204030204" pitchFamily="34" charset="0"/>
                <a:ea typeface="Calibri" panose="020F0502020204030204" pitchFamily="34" charset="0"/>
                <a:cs typeface="Times New Roman" panose="02020603050405020304" pitchFamily="18" charset="0"/>
              </a:rPr>
              <a:t>Research Questions</a:t>
            </a:r>
          </a:p>
          <a:p>
            <a:pPr>
              <a:lnSpc>
                <a:spcPct val="115000"/>
              </a:lnSpc>
              <a:spcAft>
                <a:spcPts val="1000"/>
              </a:spcAft>
            </a:pPr>
            <a:r>
              <a:rPr lang="en-US" sz="3200" dirty="0" smtClean="0">
                <a:latin typeface="Calibri" panose="020F0502020204030204" pitchFamily="34" charset="0"/>
                <a:ea typeface="Calibri" panose="020F0502020204030204" pitchFamily="34" charset="0"/>
                <a:cs typeface="Times New Roman" panose="02020603050405020304" pitchFamily="18" charset="0"/>
              </a:rPr>
              <a:t>What </a:t>
            </a:r>
            <a:r>
              <a:rPr lang="en-US" sz="3200" dirty="0">
                <a:latin typeface="Calibri" panose="020F0502020204030204" pitchFamily="34" charset="0"/>
                <a:ea typeface="Calibri" panose="020F0502020204030204" pitchFamily="34" charset="0"/>
                <a:cs typeface="Times New Roman" panose="02020603050405020304" pitchFamily="18" charset="0"/>
              </a:rPr>
              <a:t>makes a </a:t>
            </a:r>
            <a:r>
              <a:rPr lang="en-US" sz="3200" b="1" u="sng" dirty="0">
                <a:latin typeface="Calibri" panose="020F0502020204030204" pitchFamily="34" charset="0"/>
                <a:ea typeface="Calibri" panose="020F0502020204030204" pitchFamily="34" charset="0"/>
                <a:cs typeface="Times New Roman" panose="02020603050405020304" pitchFamily="18" charset="0"/>
              </a:rPr>
              <a:t>good</a:t>
            </a:r>
            <a:r>
              <a:rPr lang="en-US" sz="3200" dirty="0">
                <a:latin typeface="Calibri" panose="020F0502020204030204" pitchFamily="34" charset="0"/>
                <a:ea typeface="Calibri" panose="020F0502020204030204" pitchFamily="34" charset="0"/>
                <a:cs typeface="Times New Roman" panose="02020603050405020304" pitchFamily="18" charset="0"/>
              </a:rPr>
              <a:t> question? – groups make list of characteristics using google doc – populates the overhead projector screen so all can see</a:t>
            </a:r>
            <a:r>
              <a:rPr lang="en-US" sz="3200" dirty="0" smtClean="0">
                <a:latin typeface="Calibri" panose="020F0502020204030204" pitchFamily="34" charset="0"/>
                <a:ea typeface="Calibri" panose="020F0502020204030204" pitchFamily="34" charset="0"/>
                <a:cs typeface="Times New Roman" panose="02020603050405020304" pitchFamily="18" charset="0"/>
              </a:rPr>
              <a:t>.</a:t>
            </a:r>
          </a:p>
          <a:p>
            <a:pPr marL="457200" indent="-457200">
              <a:lnSpc>
                <a:spcPct val="115000"/>
              </a:lnSpc>
              <a:spcAft>
                <a:spcPts val="1000"/>
              </a:spcAft>
              <a:buFont typeface="Arial" panose="020B0604020202020204" pitchFamily="34" charset="0"/>
              <a:buChar char="•"/>
            </a:pP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Have real answers</a:t>
            </a:r>
          </a:p>
          <a:p>
            <a:pPr marL="457200" indent="-457200">
              <a:lnSpc>
                <a:spcPct val="115000"/>
              </a:lnSpc>
              <a:spcAft>
                <a:spcPts val="1000"/>
              </a:spcAft>
              <a:buFont typeface="Arial" panose="020B0604020202020204" pitchFamily="34" charset="0"/>
              <a:buChar char="•"/>
            </a:pPr>
            <a:r>
              <a:rPr lang="en-US" sz="3200" dirty="0" smtClean="0">
                <a:latin typeface="Calibri" panose="020F0502020204030204" pitchFamily="34" charset="0"/>
                <a:ea typeface="Calibri" panose="020F0502020204030204" pitchFamily="34" charset="0"/>
                <a:cs typeface="Times New Roman" panose="02020603050405020304" pitchFamily="18" charset="0"/>
              </a:rPr>
              <a:t>Are testable</a:t>
            </a:r>
          </a:p>
          <a:p>
            <a:pPr marL="457200" indent="-457200">
              <a:lnSpc>
                <a:spcPct val="115000"/>
              </a:lnSpc>
              <a:spcAft>
                <a:spcPts val="1000"/>
              </a:spcAft>
              <a:buFont typeface="Arial" panose="020B0604020202020204" pitchFamily="34" charset="0"/>
              <a:buChar char="•"/>
            </a:pP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Have a hypothesis that is falsifiable</a:t>
            </a:r>
          </a:p>
          <a:p>
            <a:pPr marL="457200" indent="-457200">
              <a:lnSpc>
                <a:spcPct val="115000"/>
              </a:lnSpc>
              <a:spcAft>
                <a:spcPts val="1000"/>
              </a:spcAft>
              <a:buFont typeface="Arial" panose="020B0604020202020204" pitchFamily="34" charset="0"/>
              <a:buChar char="•"/>
            </a:pPr>
            <a:r>
              <a:rPr lang="en-US" sz="3200" dirty="0" smtClean="0">
                <a:latin typeface="Calibri" panose="020F0502020204030204" pitchFamily="34" charset="0"/>
                <a:ea typeface="Calibri" panose="020F0502020204030204" pitchFamily="34" charset="0"/>
                <a:cs typeface="Times New Roman" panose="02020603050405020304" pitchFamily="18" charset="0"/>
              </a:rPr>
              <a:t>Are interesting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593123" y="5568474"/>
            <a:ext cx="10256109" cy="646331"/>
          </a:xfrm>
          <a:prstGeom prst="rect">
            <a:avLst/>
          </a:prstGeom>
        </p:spPr>
        <p:txBody>
          <a:bodyPr wrap="square">
            <a:spAutoFit/>
          </a:bodyPr>
          <a:lstStyle/>
          <a:p>
            <a:r>
              <a:rPr lang="en-US" dirty="0" smtClean="0"/>
              <a:t>WATCH: Nobel Prize winner discusses what makes fo</a:t>
            </a:r>
            <a:r>
              <a:rPr lang="en-US" dirty="0" smtClean="0"/>
              <a:t>r </a:t>
            </a:r>
            <a:r>
              <a:rPr lang="en-US" dirty="0"/>
              <a:t>N</a:t>
            </a:r>
            <a:r>
              <a:rPr lang="en-US" dirty="0" smtClean="0"/>
              <a:t>obel prize-winning research questions</a:t>
            </a:r>
            <a:endParaRPr lang="en-US" dirty="0" smtClean="0"/>
          </a:p>
          <a:p>
            <a:r>
              <a:rPr lang="en-US" dirty="0" smtClean="0"/>
              <a:t>http</a:t>
            </a:r>
            <a:r>
              <a:rPr lang="en-US" dirty="0"/>
              <a:t>://www.nobelprizeii.org/videos/makes-good-scientific-question-2/</a:t>
            </a:r>
          </a:p>
        </p:txBody>
      </p:sp>
      <mc:AlternateContent xmlns:mc="http://schemas.openxmlformats.org/markup-compatibility/2006" xmlns:p14="http://schemas.microsoft.com/office/powerpoint/2010/main">
        <mc:Choice Requires="p14">
          <p:contentPart p14:bwMode="auto" r:id="rId2">
            <p14:nvContentPartPr>
              <p14:cNvPr id="17" name="Ink 16"/>
              <p14:cNvContentPartPr/>
              <p14:nvPr/>
            </p14:nvContentPartPr>
            <p14:xfrm>
              <a:off x="3181695" y="2426011"/>
              <a:ext cx="360" cy="360"/>
            </p14:xfrm>
          </p:contentPart>
        </mc:Choice>
        <mc:Fallback xmlns="">
          <p:pic>
            <p:nvPicPr>
              <p:cNvPr id="17" name="Ink 16"/>
              <p:cNvPicPr/>
              <p:nvPr/>
            </p:nvPicPr>
            <p:blipFill>
              <a:blip r:embed="rId3"/>
              <a:stretch>
                <a:fillRect/>
              </a:stretch>
            </p:blipFill>
            <p:spPr>
              <a:xfrm>
                <a:off x="3169815" y="2414131"/>
                <a:ext cx="24120" cy="24120"/>
              </a:xfrm>
              <a:prstGeom prst="rect">
                <a:avLst/>
              </a:prstGeom>
            </p:spPr>
          </p:pic>
        </mc:Fallback>
      </mc:AlternateContent>
    </p:spTree>
    <p:extLst>
      <p:ext uri="{BB962C8B-B14F-4D97-AF65-F5344CB8AC3E}">
        <p14:creationId xmlns:p14="http://schemas.microsoft.com/office/powerpoint/2010/main" val="66644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cdn.yicai.com/uppics/images/2016/09/6360836333781862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750"/>
            <a:ext cx="12192000" cy="62701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68751" y="4225919"/>
            <a:ext cx="5407659" cy="2062103"/>
          </a:xfrm>
          <a:prstGeom prst="rect">
            <a:avLst/>
          </a:prstGeom>
        </p:spPr>
        <p:txBody>
          <a:bodyPr wrap="square">
            <a:spAutoFit/>
          </a:bodyPr>
          <a:lstStyle/>
          <a:p>
            <a:pPr algn="ctr"/>
            <a:r>
              <a:rPr lang="en-US" sz="3200" dirty="0" smtClean="0"/>
              <a:t>Using </a:t>
            </a:r>
            <a:r>
              <a:rPr lang="en-US" sz="3200" b="1" dirty="0" smtClean="0"/>
              <a:t>scenario-based assessments </a:t>
            </a:r>
            <a:r>
              <a:rPr lang="en-US" sz="3200" dirty="0" smtClean="0"/>
              <a:t>to frame issue-based learning</a:t>
            </a:r>
          </a:p>
          <a:p>
            <a:pPr algn="ctr"/>
            <a:r>
              <a:rPr lang="en-US" sz="3200" dirty="0" smtClean="0"/>
              <a:t>Formative &amp; Summative</a:t>
            </a:r>
            <a:endParaRPr lang="en-US" sz="3200" dirty="0"/>
          </a:p>
        </p:txBody>
      </p:sp>
    </p:spTree>
    <p:extLst>
      <p:ext uri="{BB962C8B-B14F-4D97-AF65-F5344CB8AC3E}">
        <p14:creationId xmlns:p14="http://schemas.microsoft.com/office/powerpoint/2010/main" val="37232283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5861" y="1549082"/>
            <a:ext cx="11280710" cy="4524315"/>
          </a:xfrm>
          <a:prstGeom prst="rect">
            <a:avLst/>
          </a:prstGeom>
        </p:spPr>
        <p:txBody>
          <a:bodyPr wrap="square">
            <a:spAutoFit/>
          </a:bodyPr>
          <a:lstStyle/>
          <a:p>
            <a:r>
              <a:rPr lang="en-US" sz="3200" b="1" dirty="0" smtClean="0">
                <a:latin typeface="Calibri" panose="020F0502020204030204" pitchFamily="34" charset="0"/>
                <a:ea typeface="Calibri" panose="020F0502020204030204" pitchFamily="34" charset="0"/>
                <a:cs typeface="Times New Roman" panose="02020603050405020304" pitchFamily="18" charset="0"/>
              </a:rPr>
              <a:t>Research Questions</a:t>
            </a:r>
            <a:endParaRPr lang="en-US" sz="3200" b="1" dirty="0" smtClean="0">
              <a:latin typeface="Calibri" panose="020F0502020204030204" pitchFamily="34" charset="0"/>
              <a:ea typeface="Calibri" panose="020F0502020204030204" pitchFamily="34" charset="0"/>
              <a:cs typeface="Times New Roman" panose="02020603050405020304" pitchFamily="18" charset="0"/>
            </a:endParaRPr>
          </a:p>
          <a:p>
            <a:endParaRPr lang="en-US" sz="3200" b="1" dirty="0">
              <a:latin typeface="Calibri" panose="020F0502020204030204" pitchFamily="34" charset="0"/>
              <a:ea typeface="Calibri" panose="020F0502020204030204" pitchFamily="34" charset="0"/>
              <a:cs typeface="Times New Roman" panose="02020603050405020304" pitchFamily="18" charset="0"/>
            </a:endParaRPr>
          </a:p>
          <a:p>
            <a:r>
              <a:rPr lang="en-US" sz="3200" dirty="0" smtClean="0">
                <a:latin typeface="Calibri" panose="020F0502020204030204" pitchFamily="34" charset="0"/>
                <a:ea typeface="Calibri" panose="020F0502020204030204" pitchFamily="34" charset="0"/>
                <a:cs typeface="Times New Roman" panose="02020603050405020304" pitchFamily="18" charset="0"/>
              </a:rPr>
              <a:t>Each </a:t>
            </a:r>
            <a:r>
              <a:rPr lang="en-US" sz="3200" dirty="0">
                <a:latin typeface="Calibri" panose="020F0502020204030204" pitchFamily="34" charset="0"/>
                <a:ea typeface="Calibri" panose="020F0502020204030204" pitchFamily="34" charset="0"/>
                <a:cs typeface="Times New Roman" panose="02020603050405020304" pitchFamily="18" charset="0"/>
              </a:rPr>
              <a:t>group will provide feedback on each members’ questions and logic, select their 3 best questions w/logic to represent their group</a:t>
            </a:r>
            <a:r>
              <a:rPr lang="en-US" sz="3200" dirty="0" smtClean="0">
                <a:latin typeface="Calibri" panose="020F0502020204030204" pitchFamily="34" charset="0"/>
                <a:ea typeface="Calibri" panose="020F0502020204030204" pitchFamily="34" charset="0"/>
                <a:cs typeface="Times New Roman" panose="02020603050405020304" pitchFamily="18" charset="0"/>
              </a:rPr>
              <a:t>.</a:t>
            </a:r>
          </a:p>
          <a:p>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200" dirty="0" smtClean="0">
                <a:latin typeface="Calibri" panose="020F0502020204030204" pitchFamily="34" charset="0"/>
                <a:ea typeface="Calibri" panose="020F0502020204030204" pitchFamily="34" charset="0"/>
                <a:cs typeface="Times New Roman" panose="02020603050405020304" pitchFamily="18" charset="0"/>
              </a:rPr>
              <a:t>Each group will post their 3 questions with corresponding logic for each on google doc </a:t>
            </a:r>
          </a:p>
          <a:p>
            <a:endParaRPr lang="en-US" sz="3200" dirty="0">
              <a:latin typeface="Calibri" panose="020F0502020204030204" pitchFamily="34"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3773736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5861" y="1380931"/>
            <a:ext cx="11140751" cy="4031873"/>
          </a:xfrm>
          <a:prstGeom prst="rect">
            <a:avLst/>
          </a:prstGeom>
        </p:spPr>
        <p:txBody>
          <a:bodyPr wrap="square">
            <a:spAutoFit/>
          </a:bodyPr>
          <a:lstStyle/>
          <a:p>
            <a:r>
              <a:rPr lang="en-US" sz="3200" b="1" dirty="0" smtClean="0">
                <a:latin typeface="Calibri" panose="020F0502020204030204" pitchFamily="34" charset="0"/>
                <a:ea typeface="Calibri" panose="020F0502020204030204" pitchFamily="34" charset="0"/>
                <a:cs typeface="Times New Roman" panose="02020603050405020304" pitchFamily="18" charset="0"/>
              </a:rPr>
              <a:t>Research Questions</a:t>
            </a:r>
            <a:endParaRPr lang="en-US" sz="3200" b="1" dirty="0" smtClean="0">
              <a:latin typeface="Calibri" panose="020F0502020204030204" pitchFamily="34" charset="0"/>
              <a:ea typeface="Calibri" panose="020F0502020204030204" pitchFamily="34" charset="0"/>
              <a:cs typeface="Times New Roman" panose="02020603050405020304" pitchFamily="18" charset="0"/>
            </a:endParaRPr>
          </a:p>
          <a:p>
            <a:endParaRPr lang="en-US" sz="3200" b="1" dirty="0">
              <a:latin typeface="Calibri" panose="020F0502020204030204" pitchFamily="34" charset="0"/>
              <a:ea typeface="Calibri" panose="020F0502020204030204" pitchFamily="34" charset="0"/>
              <a:cs typeface="Times New Roman" panose="02020603050405020304" pitchFamily="18" charset="0"/>
            </a:endParaRPr>
          </a:p>
          <a:p>
            <a:r>
              <a:rPr lang="en-US" sz="3200" dirty="0" smtClean="0">
                <a:latin typeface="Calibri" panose="020F0502020204030204" pitchFamily="34" charset="0"/>
                <a:ea typeface="Calibri" panose="020F0502020204030204" pitchFamily="34" charset="0"/>
                <a:cs typeface="Times New Roman" panose="02020603050405020304" pitchFamily="18" charset="0"/>
              </a:rPr>
              <a:t>Each </a:t>
            </a:r>
            <a:r>
              <a:rPr lang="en-US" sz="3200" dirty="0">
                <a:latin typeface="Calibri" panose="020F0502020204030204" pitchFamily="34" charset="0"/>
                <a:ea typeface="Calibri" panose="020F0502020204030204" pitchFamily="34" charset="0"/>
                <a:cs typeface="Times New Roman" panose="02020603050405020304" pitchFamily="18" charset="0"/>
              </a:rPr>
              <a:t>group reads the list of questions/logic on </a:t>
            </a:r>
            <a:r>
              <a:rPr lang="en-US" sz="3200" dirty="0" smtClean="0">
                <a:latin typeface="Calibri" panose="020F0502020204030204" pitchFamily="34" charset="0"/>
                <a:ea typeface="Calibri" panose="020F0502020204030204" pitchFamily="34" charset="0"/>
                <a:cs typeface="Times New Roman" panose="02020603050405020304" pitchFamily="18" charset="0"/>
              </a:rPr>
              <a:t>google doc overhead </a:t>
            </a:r>
            <a:r>
              <a:rPr lang="en-US" sz="3200" dirty="0">
                <a:latin typeface="Calibri" panose="020F0502020204030204" pitchFamily="34" charset="0"/>
                <a:ea typeface="Calibri" panose="020F0502020204030204" pitchFamily="34" charset="0"/>
                <a:cs typeface="Times New Roman" panose="02020603050405020304" pitchFamily="18" charset="0"/>
              </a:rPr>
              <a:t>projector and </a:t>
            </a:r>
            <a:r>
              <a:rPr lang="en-US" sz="3200" b="1" dirty="0">
                <a:latin typeface="Calibri" panose="020F0502020204030204" pitchFamily="34" charset="0"/>
                <a:ea typeface="Calibri" panose="020F0502020204030204" pitchFamily="34" charset="0"/>
                <a:cs typeface="Times New Roman" panose="02020603050405020304" pitchFamily="18" charset="0"/>
              </a:rPr>
              <a:t>ranks</a:t>
            </a:r>
            <a:r>
              <a:rPr lang="en-US" sz="3200" dirty="0">
                <a:latin typeface="Calibri" panose="020F0502020204030204" pitchFamily="34" charset="0"/>
                <a:ea typeface="Calibri" panose="020F0502020204030204" pitchFamily="34" charset="0"/>
                <a:cs typeface="Times New Roman" panose="02020603050405020304" pitchFamily="18" charset="0"/>
              </a:rPr>
              <a:t> their top 5. (5 for best of top 5, 1 for worst) </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endParaRPr lang="en-US" sz="3200" dirty="0">
              <a:latin typeface="Calibri" panose="020F0502020204030204" pitchFamily="34" charset="0"/>
              <a:cs typeface="Times New Roman" panose="02020603050405020304" pitchFamily="18" charset="0"/>
            </a:endParaRPr>
          </a:p>
          <a:p>
            <a:r>
              <a:rPr lang="en-US" sz="3200" dirty="0">
                <a:latin typeface="Calibri" panose="020F0502020204030204" pitchFamily="34" charset="0"/>
                <a:ea typeface="Calibri" panose="020F0502020204030204" pitchFamily="34" charset="0"/>
                <a:cs typeface="Times New Roman" panose="02020603050405020304" pitchFamily="18" charset="0"/>
              </a:rPr>
              <a:t>The top three vote getting questions become the questions that will be answered by all teams for this PD session.</a:t>
            </a:r>
            <a:endParaRPr lang="en-US" sz="3200" dirty="0"/>
          </a:p>
        </p:txBody>
      </p:sp>
    </p:spTree>
    <p:extLst>
      <p:ext uri="{BB962C8B-B14F-4D97-AF65-F5344CB8AC3E}">
        <p14:creationId xmlns:p14="http://schemas.microsoft.com/office/powerpoint/2010/main" val="938666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62472"/>
            <a:ext cx="12192000" cy="4751044"/>
          </a:xfrm>
          <a:prstGeom prst="rect">
            <a:avLst/>
          </a:prstGeom>
        </p:spPr>
        <p:txBody>
          <a:bodyPr wrap="square">
            <a:spAutoFit/>
          </a:bodyPr>
          <a:lstStyle/>
          <a:p>
            <a:pPr marL="457200" marR="0">
              <a:lnSpc>
                <a:spcPct val="115000"/>
              </a:lnSpc>
              <a:spcBef>
                <a:spcPts val="0"/>
              </a:spcBef>
              <a:spcAft>
                <a:spcPts val="1000"/>
              </a:spcAft>
            </a:pPr>
            <a:r>
              <a:rPr lang="en-US" sz="3200" b="1" dirty="0">
                <a:latin typeface="Calibri" panose="020F0502020204030204" pitchFamily="34" charset="0"/>
                <a:ea typeface="Calibri" panose="020F0502020204030204" pitchFamily="34" charset="0"/>
                <a:cs typeface="Times New Roman" panose="02020603050405020304" pitchFamily="18" charset="0"/>
              </a:rPr>
              <a:t>e.g., How does water consumption (cups drunken) vary across students?</a:t>
            </a:r>
          </a:p>
          <a:p>
            <a:pPr marL="457200" marR="0">
              <a:lnSpc>
                <a:spcPct val="115000"/>
              </a:lnSpc>
              <a:spcBef>
                <a:spcPts val="0"/>
              </a:spcBef>
              <a:spcAft>
                <a:spcPts val="1000"/>
              </a:spcAft>
            </a:pPr>
            <a:r>
              <a:rPr lang="en-US" sz="3200" dirty="0">
                <a:latin typeface="Calibri" panose="020F0502020204030204" pitchFamily="34" charset="0"/>
                <a:ea typeface="Calibri" panose="020F0502020204030204" pitchFamily="34" charset="0"/>
                <a:cs typeface="Times New Roman" panose="02020603050405020304" pitchFamily="18" charset="0"/>
              </a:rPr>
              <a:t>By answering this question, scientists can determine and average of water drunken and standard deviation, so they can identify those outside the normal range, interview them, and determine what factors are leading to their low/high usage of water – information that can be used to make drinking recommendations to the public, in light of the FDA’s daily recommended water intake for humans.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1838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1843" y="1187524"/>
            <a:ext cx="11374017" cy="1919500"/>
          </a:xfrm>
          <a:prstGeom prst="rect">
            <a:avLst/>
          </a:prstGeom>
        </p:spPr>
        <p:txBody>
          <a:bodyPr wrap="square">
            <a:spAutoFit/>
          </a:bodyPr>
          <a:lstStyle/>
          <a:p>
            <a:pPr>
              <a:lnSpc>
                <a:spcPct val="115000"/>
              </a:lnSpc>
              <a:spcAft>
                <a:spcPts val="1000"/>
              </a:spcAft>
            </a:pPr>
            <a:r>
              <a:rPr lang="en-US" sz="3200" b="1" dirty="0" smtClean="0">
                <a:latin typeface="Calibri" panose="020F0502020204030204" pitchFamily="34" charset="0"/>
                <a:ea typeface="Calibri" panose="020F0502020204030204" pitchFamily="34" charset="0"/>
                <a:cs typeface="Times New Roman" panose="02020603050405020304" pitchFamily="18" charset="0"/>
              </a:rPr>
              <a:t>Research Questions</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3200" dirty="0" smtClean="0">
                <a:latin typeface="Calibri" panose="020F0502020204030204" pitchFamily="34" charset="0"/>
                <a:ea typeface="Calibri" panose="020F0502020204030204" pitchFamily="34" charset="0"/>
                <a:cs typeface="Times New Roman" panose="02020603050405020304" pitchFamily="18" charset="0"/>
              </a:rPr>
              <a:t>Any </a:t>
            </a:r>
            <a:r>
              <a:rPr lang="en-US" sz="3200" dirty="0">
                <a:latin typeface="Calibri" panose="020F0502020204030204" pitchFamily="34" charset="0"/>
                <a:ea typeface="Calibri" panose="020F0502020204030204" pitchFamily="34" charset="0"/>
                <a:cs typeface="Times New Roman" panose="02020603050405020304" pitchFamily="18" charset="0"/>
              </a:rPr>
              <a:t>objections/discussions before settling on top 3 to focus our research?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3877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6570" y="1047877"/>
            <a:ext cx="11504645" cy="2614049"/>
          </a:xfrm>
          <a:prstGeom prst="rect">
            <a:avLst/>
          </a:prstGeom>
        </p:spPr>
        <p:txBody>
          <a:bodyPr wrap="square">
            <a:spAutoFit/>
          </a:bodyPr>
          <a:lstStyle/>
          <a:p>
            <a:pPr>
              <a:lnSpc>
                <a:spcPct val="115000"/>
              </a:lnSpc>
              <a:spcAft>
                <a:spcPts val="1000"/>
              </a:spcAft>
            </a:pPr>
            <a:r>
              <a:rPr lang="en-US" sz="3200" b="1" dirty="0">
                <a:latin typeface="Calibri" panose="020F0502020204030204" pitchFamily="34" charset="0"/>
                <a:ea typeface="Calibri" panose="020F0502020204030204" pitchFamily="34" charset="0"/>
                <a:cs typeface="Times New Roman" panose="02020603050405020304" pitchFamily="18" charset="0"/>
              </a:rPr>
              <a:t>Introduction</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3200" dirty="0">
                <a:latin typeface="Calibri" panose="020F0502020204030204" pitchFamily="34" charset="0"/>
                <a:ea typeface="Calibri" panose="020F0502020204030204" pitchFamily="34" charset="0"/>
                <a:cs typeface="Times New Roman" panose="02020603050405020304" pitchFamily="18" charset="0"/>
              </a:rPr>
              <a:t>Each team writes a 3 sentence introduction that logically leads to the value/importance of the 3 questions. (sales pitch)</a:t>
            </a:r>
          </a:p>
          <a:p>
            <a:pPr>
              <a:lnSpc>
                <a:spcPct val="115000"/>
              </a:lnSpc>
              <a:spcAft>
                <a:spcPts val="1000"/>
              </a:spcAft>
            </a:pPr>
            <a:r>
              <a:rPr lang="en-US" sz="3200" dirty="0" smtClean="0">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groups share 3 sentence introduction using </a:t>
            </a:r>
            <a:r>
              <a:rPr lang="en-US" sz="3200" dirty="0" smtClean="0">
                <a:latin typeface="Calibri" panose="020F0502020204030204" pitchFamily="34" charset="0"/>
                <a:ea typeface="Calibri" panose="020F0502020204030204" pitchFamily="34" charset="0"/>
                <a:cs typeface="Times New Roman" panose="02020603050405020304" pitchFamily="18" charset="0"/>
              </a:rPr>
              <a:t>google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6855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6530" y="1089390"/>
            <a:ext cx="11411339" cy="5002395"/>
          </a:xfrm>
          <a:prstGeom prst="rect">
            <a:avLst/>
          </a:prstGeom>
        </p:spPr>
        <p:txBody>
          <a:bodyPr wrap="square">
            <a:spAutoFit/>
          </a:bodyPr>
          <a:lstStyle/>
          <a:p>
            <a:pPr>
              <a:lnSpc>
                <a:spcPct val="115000"/>
              </a:lnSpc>
              <a:spcAft>
                <a:spcPts val="1000"/>
              </a:spcAft>
            </a:pPr>
            <a:r>
              <a:rPr lang="en-US" sz="3200" b="1" dirty="0">
                <a:latin typeface="Calibri" panose="020F0502020204030204" pitchFamily="34" charset="0"/>
                <a:ea typeface="Calibri" panose="020F0502020204030204" pitchFamily="34" charset="0"/>
                <a:cs typeface="Times New Roman" panose="02020603050405020304" pitchFamily="18" charset="0"/>
              </a:rPr>
              <a:t>Methods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3200" dirty="0">
                <a:latin typeface="Calibri" panose="020F0502020204030204" pitchFamily="34" charset="0"/>
                <a:ea typeface="Calibri" panose="020F0502020204030204" pitchFamily="34" charset="0"/>
                <a:cs typeface="Times New Roman" panose="02020603050405020304" pitchFamily="18" charset="0"/>
              </a:rPr>
              <a:t>Each group writes a concise three sentence methods section to tell the reader how data was collected and analyzed.</a:t>
            </a:r>
          </a:p>
          <a:p>
            <a:pPr marL="457200" indent="-457200">
              <a:buFontTx/>
              <a:buChar char="-"/>
            </a:pPr>
            <a:r>
              <a:rPr lang="en-US" sz="3200" dirty="0" smtClean="0">
                <a:latin typeface="Calibri" panose="020F0502020204030204" pitchFamily="34" charset="0"/>
                <a:ea typeface="Calibri" panose="020F0502020204030204" pitchFamily="34" charset="0"/>
                <a:cs typeface="Times New Roman" panose="02020603050405020304" pitchFamily="18" charset="0"/>
              </a:rPr>
              <a:t>groups </a:t>
            </a:r>
            <a:r>
              <a:rPr lang="en-US" sz="3200" dirty="0">
                <a:latin typeface="Calibri" panose="020F0502020204030204" pitchFamily="34" charset="0"/>
                <a:ea typeface="Calibri" panose="020F0502020204030204" pitchFamily="34" charset="0"/>
                <a:cs typeface="Times New Roman" panose="02020603050405020304" pitchFamily="18" charset="0"/>
              </a:rPr>
              <a:t>share 3 sentence introduction using google </a:t>
            </a:r>
            <a:r>
              <a:rPr lang="en-US" sz="3200" dirty="0" smtClean="0">
                <a:latin typeface="Calibri" panose="020F0502020204030204" pitchFamily="34" charset="0"/>
                <a:ea typeface="Calibri" panose="020F0502020204030204" pitchFamily="34" charset="0"/>
                <a:cs typeface="Times New Roman" panose="02020603050405020304" pitchFamily="18" charset="0"/>
              </a:rPr>
              <a:t>doc</a:t>
            </a:r>
          </a:p>
          <a:p>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200" dirty="0" smtClean="0">
                <a:latin typeface="Calibri" panose="020F0502020204030204" pitchFamily="34" charset="0"/>
                <a:ea typeface="Calibri" panose="020F0502020204030204" pitchFamily="34" charset="0"/>
                <a:cs typeface="Times New Roman" panose="02020603050405020304" pitchFamily="18" charset="0"/>
              </a:rPr>
              <a:t>16 Cups = 1 gallon</a:t>
            </a:r>
          </a:p>
          <a:p>
            <a:r>
              <a:rPr lang="en-US" sz="3200" dirty="0" smtClean="0">
                <a:latin typeface="Calibri" panose="020F0502020204030204" pitchFamily="34" charset="0"/>
                <a:ea typeface="Calibri" panose="020F0502020204030204" pitchFamily="34" charset="0"/>
                <a:cs typeface="Times New Roman" panose="02020603050405020304" pitchFamily="18" charset="0"/>
              </a:rPr>
              <a:t>Toilet flush = 3.6 gal/flush  </a:t>
            </a:r>
            <a:r>
              <a:rPr lang="en-US" sz="1000" dirty="0">
                <a:latin typeface="Calibri" panose="020F0502020204030204" pitchFamily="34" charset="0"/>
                <a:ea typeface="Calibri" panose="020F0502020204030204" pitchFamily="34" charset="0"/>
                <a:cs typeface="Times New Roman" panose="02020603050405020304" pitchFamily="18" charset="0"/>
                <a:hlinkClick r:id="rId2"/>
              </a:rPr>
              <a:t>http://</a:t>
            </a:r>
            <a:r>
              <a:rPr lang="en-US" sz="1000" dirty="0" smtClean="0">
                <a:latin typeface="Calibri" panose="020F0502020204030204" pitchFamily="34" charset="0"/>
                <a:ea typeface="Calibri" panose="020F0502020204030204" pitchFamily="34" charset="0"/>
                <a:cs typeface="Times New Roman" panose="02020603050405020304" pitchFamily="18" charset="0"/>
                <a:hlinkClick r:id="rId2"/>
              </a:rPr>
              <a:t>www.home-water-works.org/indoor-use/toilets</a:t>
            </a:r>
            <a:endParaRPr lang="en-US" sz="1000" dirty="0" smtClean="0">
              <a:latin typeface="Calibri" panose="020F0502020204030204" pitchFamily="34" charset="0"/>
              <a:ea typeface="Calibri" panose="020F0502020204030204" pitchFamily="34" charset="0"/>
              <a:cs typeface="Times New Roman" panose="02020603050405020304" pitchFamily="18" charset="0"/>
            </a:endParaRPr>
          </a:p>
          <a:p>
            <a:r>
              <a:rPr lang="en-US" sz="3200" dirty="0" smtClean="0"/>
              <a:t>Sink minutes = </a:t>
            </a:r>
            <a:r>
              <a:rPr lang="en-US" sz="3200" dirty="0"/>
              <a:t>1.1 </a:t>
            </a:r>
            <a:r>
              <a:rPr lang="en-US" sz="3200" dirty="0" smtClean="0"/>
              <a:t>gal/min </a:t>
            </a:r>
            <a:r>
              <a:rPr lang="en-US" sz="1200" dirty="0" smtClean="0"/>
              <a:t>http</a:t>
            </a:r>
            <a:r>
              <a:rPr lang="en-US" sz="1200" dirty="0"/>
              <a:t>://www.home-water-works.org/indoor-use/faucet</a:t>
            </a:r>
            <a:endParaRPr lang="en-US" sz="1200" dirty="0" smtClean="0"/>
          </a:p>
          <a:p>
            <a:r>
              <a:rPr lang="en-US" sz="3200" dirty="0" smtClean="0"/>
              <a:t>Shower minutes = </a:t>
            </a:r>
            <a:r>
              <a:rPr lang="en-US" sz="3200" dirty="0"/>
              <a:t>2.1 gal/min </a:t>
            </a:r>
            <a:r>
              <a:rPr lang="en-US" sz="1200" dirty="0"/>
              <a:t>http://www.home-water-works.org/indoor-use/showers</a:t>
            </a:r>
          </a:p>
        </p:txBody>
      </p:sp>
    </p:spTree>
    <p:extLst>
      <p:ext uri="{BB962C8B-B14F-4D97-AF65-F5344CB8AC3E}">
        <p14:creationId xmlns:p14="http://schemas.microsoft.com/office/powerpoint/2010/main" val="312477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6530" y="1089390"/>
            <a:ext cx="11411339" cy="2540183"/>
          </a:xfrm>
          <a:prstGeom prst="rect">
            <a:avLst/>
          </a:prstGeom>
        </p:spPr>
        <p:txBody>
          <a:bodyPr wrap="square">
            <a:spAutoFit/>
          </a:bodyPr>
          <a:lstStyle/>
          <a:p>
            <a:pPr>
              <a:lnSpc>
                <a:spcPct val="115000"/>
              </a:lnSpc>
              <a:spcAft>
                <a:spcPts val="1000"/>
              </a:spcAft>
            </a:pPr>
            <a:r>
              <a:rPr lang="en-US" sz="3200" b="1" dirty="0" smtClean="0">
                <a:latin typeface="Calibri" panose="020F0502020204030204" pitchFamily="34" charset="0"/>
                <a:ea typeface="Calibri" panose="020F0502020204030204" pitchFamily="34" charset="0"/>
                <a:cs typeface="Times New Roman" panose="02020603050405020304" pitchFamily="18" charset="0"/>
              </a:rPr>
              <a:t>Results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3200" dirty="0">
                <a:latin typeface="Calibri" panose="020F0502020204030204" pitchFamily="34" charset="0"/>
                <a:ea typeface="Calibri" panose="020F0502020204030204" pitchFamily="34" charset="0"/>
                <a:cs typeface="Times New Roman" panose="02020603050405020304" pitchFamily="18" charset="0"/>
              </a:rPr>
              <a:t>Each group writes a concise three sentence </a:t>
            </a:r>
            <a:r>
              <a:rPr lang="en-US" sz="3200" dirty="0" smtClean="0">
                <a:latin typeface="Calibri" panose="020F0502020204030204" pitchFamily="34" charset="0"/>
                <a:ea typeface="Calibri" panose="020F0502020204030204" pitchFamily="34" charset="0"/>
                <a:cs typeface="Times New Roman" panose="02020603050405020304" pitchFamily="18" charset="0"/>
              </a:rPr>
              <a:t>results </a:t>
            </a:r>
            <a:r>
              <a:rPr lang="en-US" sz="3200" dirty="0">
                <a:latin typeface="Calibri" panose="020F0502020204030204" pitchFamily="34" charset="0"/>
                <a:ea typeface="Calibri" panose="020F0502020204030204" pitchFamily="34" charset="0"/>
                <a:cs typeface="Times New Roman" panose="02020603050405020304" pitchFamily="18" charset="0"/>
              </a:rPr>
              <a:t>section to tell the reader how data was </a:t>
            </a:r>
            <a:r>
              <a:rPr lang="en-US" sz="3200" dirty="0" smtClean="0">
                <a:latin typeface="Calibri" panose="020F0502020204030204" pitchFamily="34" charset="0"/>
                <a:ea typeface="Calibri" panose="020F0502020204030204" pitchFamily="34" charset="0"/>
                <a:cs typeface="Times New Roman" panose="02020603050405020304" pitchFamily="18" charset="0"/>
              </a:rPr>
              <a:t>analyzed and represented.</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200" dirty="0">
                <a:latin typeface="Calibri" panose="020F0502020204030204" pitchFamily="34" charset="0"/>
                <a:ea typeface="Calibri" panose="020F0502020204030204" pitchFamily="34" charset="0"/>
                <a:cs typeface="Times New Roman" panose="02020603050405020304" pitchFamily="18" charset="0"/>
              </a:rPr>
              <a:t>- groups share 3 sentence introduction using google doc </a:t>
            </a:r>
            <a:endParaRPr lang="en-US" sz="3200" dirty="0"/>
          </a:p>
        </p:txBody>
      </p:sp>
    </p:spTree>
    <p:extLst>
      <p:ext uri="{BB962C8B-B14F-4D97-AF65-F5344CB8AC3E}">
        <p14:creationId xmlns:p14="http://schemas.microsoft.com/office/powerpoint/2010/main" val="3711570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6530" y="1089390"/>
            <a:ext cx="11411339" cy="2540183"/>
          </a:xfrm>
          <a:prstGeom prst="rect">
            <a:avLst/>
          </a:prstGeom>
        </p:spPr>
        <p:txBody>
          <a:bodyPr wrap="square">
            <a:spAutoFit/>
          </a:bodyPr>
          <a:lstStyle/>
          <a:p>
            <a:pPr>
              <a:lnSpc>
                <a:spcPct val="115000"/>
              </a:lnSpc>
              <a:spcAft>
                <a:spcPts val="1000"/>
              </a:spcAft>
            </a:pPr>
            <a:r>
              <a:rPr lang="en-US" sz="3200" b="1" dirty="0" smtClean="0">
                <a:latin typeface="Calibri" panose="020F0502020204030204" pitchFamily="34" charset="0"/>
                <a:ea typeface="Calibri" panose="020F0502020204030204" pitchFamily="34" charset="0"/>
                <a:cs typeface="Times New Roman" panose="02020603050405020304" pitchFamily="18" charset="0"/>
              </a:rPr>
              <a:t>Discussion</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3200" dirty="0" smtClean="0">
                <a:latin typeface="Calibri" panose="020F0502020204030204" pitchFamily="34" charset="0"/>
                <a:ea typeface="Calibri" panose="020F0502020204030204" pitchFamily="34" charset="0"/>
                <a:cs typeface="Times New Roman" panose="02020603050405020304" pitchFamily="18" charset="0"/>
              </a:rPr>
              <a:t>Discuss your findings (results), limitations of your study, and future directions for research/policy</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200" dirty="0">
                <a:latin typeface="Calibri" panose="020F0502020204030204" pitchFamily="34" charset="0"/>
                <a:ea typeface="Calibri" panose="020F0502020204030204" pitchFamily="34" charset="0"/>
                <a:cs typeface="Times New Roman" panose="02020603050405020304" pitchFamily="18" charset="0"/>
              </a:rPr>
              <a:t>- groups share 3 sentence introduction using google doc </a:t>
            </a:r>
            <a:endParaRPr lang="en-US" sz="3200" dirty="0"/>
          </a:p>
        </p:txBody>
      </p:sp>
    </p:spTree>
    <p:extLst>
      <p:ext uri="{BB962C8B-B14F-4D97-AF65-F5344CB8AC3E}">
        <p14:creationId xmlns:p14="http://schemas.microsoft.com/office/powerpoint/2010/main" val="4040812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shower</a:t>
            </a:r>
            <a:endParaRPr lang="en-US" dirty="0"/>
          </a:p>
        </p:txBody>
      </p:sp>
      <p:sp>
        <p:nvSpPr>
          <p:cNvPr id="3" name="Content Placeholder 2"/>
          <p:cNvSpPr>
            <a:spLocks noGrp="1"/>
          </p:cNvSpPr>
          <p:nvPr>
            <p:ph idx="1"/>
          </p:nvPr>
        </p:nvSpPr>
        <p:spPr>
          <a:xfrm>
            <a:off x="391886" y="1825625"/>
            <a:ext cx="11439330" cy="4799110"/>
          </a:xfrm>
        </p:spPr>
        <p:txBody>
          <a:bodyPr>
            <a:normAutofit/>
          </a:bodyPr>
          <a:lstStyle/>
          <a:p>
            <a:pPr marL="0" indent="0">
              <a:buNone/>
            </a:pPr>
            <a:r>
              <a:rPr lang="en-US" dirty="0"/>
              <a:t>Psychologist Doug McKenzie-Mohr describes one such study in his book "Fostering Sustainable Behavior." A college gym's shower room displayed a prominent sign urging students to conserve water by turning off the shower while they soaped up. Only 6% did so initially. But when researchers planted an accomplice who shut off his water </a:t>
            </a:r>
            <a:r>
              <a:rPr lang="en-US" dirty="0" err="1"/>
              <a:t>midshower</a:t>
            </a:r>
            <a:r>
              <a:rPr lang="en-US" dirty="0"/>
              <a:t>, 49% of students followed suit. When there were two accomplices, compliance jumped to 67%, even though the accomplices didn't discuss their actions or make eye contact with other students.</a:t>
            </a:r>
          </a:p>
          <a:p>
            <a:r>
              <a:rPr lang="en-US" u="sng" dirty="0">
                <a:hlinkClick r:id="rId2"/>
              </a:rPr>
              <a:t>https://www.wsj.com/articles/SB10001424052748704575304575296243891721972</a:t>
            </a:r>
            <a:endParaRPr lang="en-US" dirty="0"/>
          </a:p>
          <a:p>
            <a:endParaRPr lang="en-US" dirty="0"/>
          </a:p>
        </p:txBody>
      </p:sp>
    </p:spTree>
    <p:extLst>
      <p:ext uri="{BB962C8B-B14F-4D97-AF65-F5344CB8AC3E}">
        <p14:creationId xmlns:p14="http://schemas.microsoft.com/office/powerpoint/2010/main" val="828152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There are other “taboo” ways that aren’t “on message” either: Urinating in the shower, turning off the water to your toilet and flushing it with used water instead, not washing your jeans or underwear just because you wore them for a few hours. And, there’s this: “Shower with a friend,” </a:t>
            </a:r>
            <a:r>
              <a:rPr lang="en-US" dirty="0" err="1"/>
              <a:t>Chaiken</a:t>
            </a:r>
            <a:r>
              <a:rPr lang="en-US" dirty="0"/>
              <a:t> says. “It may not save a ton of water, but it is a lot of fun.”</a:t>
            </a:r>
          </a:p>
          <a:p>
            <a:r>
              <a:rPr lang="en-US" dirty="0"/>
              <a:t> </a:t>
            </a:r>
          </a:p>
          <a:p>
            <a:r>
              <a:rPr lang="en-US" u="sng" dirty="0">
                <a:hlinkClick r:id="rId2"/>
              </a:rPr>
              <a:t>http://whyflush.com/</a:t>
            </a:r>
            <a:endParaRPr lang="en-US" dirty="0"/>
          </a:p>
          <a:p>
            <a:pPr marL="0" indent="0">
              <a:buNone/>
            </a:pPr>
            <a:endParaRPr lang="en-US" dirty="0"/>
          </a:p>
        </p:txBody>
      </p:sp>
    </p:spTree>
    <p:extLst>
      <p:ext uri="{BB962C8B-B14F-4D97-AF65-F5344CB8AC3E}">
        <p14:creationId xmlns:p14="http://schemas.microsoft.com/office/powerpoint/2010/main" val="909465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cdn.yicai.com/uppics/images/2016/09/6360836333781862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750"/>
            <a:ext cx="12192000" cy="62701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579201" y="4429489"/>
            <a:ext cx="5854399" cy="744461"/>
          </a:xfrm>
        </p:spPr>
        <p:txBody>
          <a:bodyPr>
            <a:normAutofit fontScale="90000"/>
          </a:bodyPr>
          <a:lstStyle/>
          <a:p>
            <a:r>
              <a:rPr lang="en-US" b="1" dirty="0" smtClean="0"/>
              <a:t>READ</a:t>
            </a:r>
            <a:endParaRPr lang="en-US" b="1" dirty="0"/>
          </a:p>
        </p:txBody>
      </p:sp>
      <p:sp>
        <p:nvSpPr>
          <p:cNvPr id="4" name="Rectangle 3"/>
          <p:cNvSpPr/>
          <p:nvPr/>
        </p:nvSpPr>
        <p:spPr>
          <a:xfrm>
            <a:off x="6947196" y="4881563"/>
            <a:ext cx="5118410" cy="584775"/>
          </a:xfrm>
          <a:prstGeom prst="rect">
            <a:avLst/>
          </a:prstGeom>
        </p:spPr>
        <p:txBody>
          <a:bodyPr wrap="square">
            <a:spAutoFit/>
          </a:bodyPr>
          <a:lstStyle/>
          <a:p>
            <a:pPr algn="ctr"/>
            <a:r>
              <a:rPr lang="en-US" sz="3200" dirty="0" smtClean="0"/>
              <a:t>the Everglades scenario</a:t>
            </a:r>
            <a:endParaRPr lang="en-US" sz="3200" dirty="0"/>
          </a:p>
        </p:txBody>
      </p:sp>
    </p:spTree>
    <p:extLst>
      <p:ext uri="{BB962C8B-B14F-4D97-AF65-F5344CB8AC3E}">
        <p14:creationId xmlns:p14="http://schemas.microsoft.com/office/powerpoint/2010/main" val="31201117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6530" y="1089390"/>
            <a:ext cx="11411339" cy="3052118"/>
          </a:xfrm>
          <a:prstGeom prst="rect">
            <a:avLst/>
          </a:prstGeom>
        </p:spPr>
        <p:txBody>
          <a:bodyPr wrap="square">
            <a:spAutoFit/>
          </a:bodyPr>
          <a:lstStyle/>
          <a:p>
            <a:pPr>
              <a:lnSpc>
                <a:spcPct val="115000"/>
              </a:lnSpc>
              <a:spcAft>
                <a:spcPts val="1000"/>
              </a:spcAft>
            </a:pPr>
            <a:r>
              <a:rPr lang="en-US" sz="3200" b="1" dirty="0" smtClean="0">
                <a:latin typeface="Calibri" panose="020F0502020204030204" pitchFamily="34" charset="0"/>
                <a:ea typeface="Calibri" panose="020F0502020204030204" pitchFamily="34" charset="0"/>
                <a:cs typeface="Times New Roman" panose="02020603050405020304" pitchFamily="18" charset="0"/>
              </a:rPr>
              <a:t>Students’ HW</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3200" dirty="0" smtClean="0">
                <a:latin typeface="Calibri" panose="020F0502020204030204" pitchFamily="34" charset="0"/>
                <a:ea typeface="Calibri" panose="020F0502020204030204" pitchFamily="34" charset="0"/>
                <a:cs typeface="Times New Roman" panose="02020603050405020304" pitchFamily="18" charset="0"/>
              </a:rPr>
              <a:t>Go back to your original questions or write a new one that we haven’t already analyzed. Use 3 sentences to write a logical introduction to the question, as well as methods, results, and discussion sections to communicate your findings.</a:t>
            </a:r>
            <a:endParaRPr lang="en-US" sz="3200" dirty="0"/>
          </a:p>
        </p:txBody>
      </p:sp>
    </p:spTree>
    <p:extLst>
      <p:ext uri="{BB962C8B-B14F-4D97-AF65-F5344CB8AC3E}">
        <p14:creationId xmlns:p14="http://schemas.microsoft.com/office/powerpoint/2010/main" val="1267768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6530" y="1089390"/>
            <a:ext cx="11411339" cy="4003147"/>
          </a:xfrm>
          <a:prstGeom prst="rect">
            <a:avLst/>
          </a:prstGeom>
        </p:spPr>
        <p:txBody>
          <a:bodyPr wrap="square">
            <a:spAutoFit/>
          </a:bodyPr>
          <a:lstStyle/>
          <a:p>
            <a:pPr>
              <a:lnSpc>
                <a:spcPct val="115000"/>
              </a:lnSpc>
              <a:spcAft>
                <a:spcPts val="1000"/>
              </a:spcAft>
            </a:pPr>
            <a:r>
              <a:rPr lang="en-US" sz="3200" b="1" dirty="0" smtClean="0">
                <a:latin typeface="Calibri" panose="020F0502020204030204" pitchFamily="34" charset="0"/>
                <a:ea typeface="Calibri" panose="020F0502020204030204" pitchFamily="34" charset="0"/>
                <a:cs typeface="Times New Roman" panose="02020603050405020304" pitchFamily="18" charset="0"/>
              </a:rPr>
              <a:t>Pros and Cons of this strategy for classroom use.</a:t>
            </a:r>
          </a:p>
          <a:p>
            <a:pPr>
              <a:lnSpc>
                <a:spcPct val="115000"/>
              </a:lnSpc>
              <a:spcAft>
                <a:spcPts val="1000"/>
              </a:spcAft>
            </a:pPr>
            <a:r>
              <a:rPr lang="en-US" sz="3200" b="1" dirty="0" smtClean="0">
                <a:latin typeface="Calibri" panose="020F0502020204030204" pitchFamily="34" charset="0"/>
                <a:ea typeface="Calibri" panose="020F0502020204030204" pitchFamily="34" charset="0"/>
                <a:cs typeface="Times New Roman" panose="02020603050405020304" pitchFamily="18" charset="0"/>
              </a:rPr>
              <a:t>Suggestions?</a:t>
            </a:r>
          </a:p>
          <a:p>
            <a:pPr>
              <a:lnSpc>
                <a:spcPct val="115000"/>
              </a:lnSpc>
              <a:spcAft>
                <a:spcPts val="1000"/>
              </a:spcAft>
            </a:pPr>
            <a:r>
              <a:rPr lang="en-US" sz="3200" b="1" dirty="0" smtClean="0">
                <a:latin typeface="Calibri" panose="020F0502020204030204" pitchFamily="34" charset="0"/>
                <a:ea typeface="Calibri" panose="020F0502020204030204" pitchFamily="34" charset="0"/>
                <a:cs typeface="Times New Roman" panose="02020603050405020304" pitchFamily="18" charset="0"/>
              </a:rPr>
              <a:t>Lingering questions?</a:t>
            </a:r>
          </a:p>
          <a:p>
            <a:pPr>
              <a:lnSpc>
                <a:spcPct val="115000"/>
              </a:lnSpc>
              <a:spcAft>
                <a:spcPts val="1000"/>
              </a:spcAft>
            </a:pPr>
            <a:r>
              <a:rPr lang="en-US" sz="3200" b="1" dirty="0" smtClean="0">
                <a:latin typeface="Calibri" panose="020F0502020204030204" pitchFamily="34" charset="0"/>
                <a:ea typeface="Calibri" panose="020F0502020204030204" pitchFamily="34" charset="0"/>
                <a:cs typeface="Times New Roman" panose="02020603050405020304" pitchFamily="18" charset="0"/>
              </a:rPr>
              <a:t>How can you use this strategy for the different classes that you teach?</a:t>
            </a:r>
          </a:p>
          <a:p>
            <a:pPr>
              <a:lnSpc>
                <a:spcPct val="115000"/>
              </a:lnSpc>
              <a:spcAft>
                <a:spcPts val="1000"/>
              </a:spcAft>
            </a:pPr>
            <a:r>
              <a:rPr lang="en-US" sz="3200" b="1" dirty="0" smtClean="0">
                <a:latin typeface="Calibri" panose="020F0502020204030204" pitchFamily="34" charset="0"/>
                <a:ea typeface="Calibri" panose="020F0502020204030204" pitchFamily="34" charset="0"/>
                <a:cs typeface="Times New Roman" panose="02020603050405020304" pitchFamily="18" charset="0"/>
              </a:rPr>
              <a:t>What topics can you do this for in your class?</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5570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6530" y="1089390"/>
            <a:ext cx="11411339" cy="1353191"/>
          </a:xfrm>
          <a:prstGeom prst="rect">
            <a:avLst/>
          </a:prstGeom>
        </p:spPr>
        <p:txBody>
          <a:bodyPr wrap="square">
            <a:spAutoFit/>
          </a:bodyPr>
          <a:lstStyle/>
          <a:p>
            <a:pPr>
              <a:lnSpc>
                <a:spcPct val="115000"/>
              </a:lnSpc>
              <a:spcAft>
                <a:spcPts val="1000"/>
              </a:spcAft>
            </a:pPr>
            <a:r>
              <a:rPr lang="en-US" sz="3200" b="1" dirty="0" smtClean="0">
                <a:latin typeface="Calibri" panose="020F0502020204030204" pitchFamily="34" charset="0"/>
                <a:ea typeface="Calibri" panose="020F0502020204030204" pitchFamily="34" charset="0"/>
                <a:cs typeface="Times New Roman" panose="02020603050405020304" pitchFamily="18" charset="0"/>
              </a:rPr>
              <a:t>Discussion</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US" sz="3200" dirty="0"/>
          </a:p>
        </p:txBody>
      </p:sp>
    </p:spTree>
    <p:extLst>
      <p:ext uri="{BB962C8B-B14F-4D97-AF65-F5344CB8AC3E}">
        <p14:creationId xmlns:p14="http://schemas.microsoft.com/office/powerpoint/2010/main" val="440555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84" y="905069"/>
            <a:ext cx="12019380" cy="440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741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4441" y="2690335"/>
            <a:ext cx="10282335" cy="2677656"/>
          </a:xfrm>
          <a:prstGeom prst="rect">
            <a:avLst/>
          </a:prstGeom>
        </p:spPr>
        <p:txBody>
          <a:bodyPr wrap="square">
            <a:spAutoFit/>
          </a:bodyPr>
          <a:lstStyle/>
          <a:p>
            <a:r>
              <a:rPr lang="en-US" sz="2800" dirty="0">
                <a:solidFill>
                  <a:srgbClr val="222222"/>
                </a:solidFill>
                <a:latin typeface="Roboto"/>
              </a:rPr>
              <a:t>The </a:t>
            </a:r>
            <a:r>
              <a:rPr lang="en-US" sz="2800" b="1" dirty="0">
                <a:solidFill>
                  <a:srgbClr val="222222"/>
                </a:solidFill>
                <a:latin typeface="Roboto"/>
              </a:rPr>
              <a:t>standard deviation</a:t>
            </a:r>
            <a:r>
              <a:rPr lang="en-US" sz="2800" dirty="0">
                <a:solidFill>
                  <a:srgbClr val="222222"/>
                </a:solidFill>
                <a:latin typeface="Roboto"/>
              </a:rPr>
              <a:t>, or SD, measures the amount of variability or dispersion for a subject set of data from the </a:t>
            </a:r>
            <a:r>
              <a:rPr lang="en-US" sz="2800" dirty="0" smtClean="0">
                <a:solidFill>
                  <a:srgbClr val="222222"/>
                </a:solidFill>
                <a:latin typeface="Roboto"/>
              </a:rPr>
              <a:t>mean,</a:t>
            </a:r>
          </a:p>
          <a:p>
            <a:endParaRPr lang="en-US" sz="2800" dirty="0" smtClean="0">
              <a:solidFill>
                <a:srgbClr val="222222"/>
              </a:solidFill>
              <a:latin typeface="Roboto"/>
            </a:endParaRPr>
          </a:p>
          <a:p>
            <a:r>
              <a:rPr lang="en-US" sz="2800" dirty="0" smtClean="0">
                <a:solidFill>
                  <a:srgbClr val="222222"/>
                </a:solidFill>
                <a:latin typeface="Roboto"/>
              </a:rPr>
              <a:t>The</a:t>
            </a:r>
            <a:r>
              <a:rPr lang="en-US" sz="2800" dirty="0">
                <a:solidFill>
                  <a:srgbClr val="222222"/>
                </a:solidFill>
                <a:latin typeface="Roboto"/>
              </a:rPr>
              <a:t> </a:t>
            </a:r>
            <a:r>
              <a:rPr lang="en-US" sz="2800" b="1" dirty="0">
                <a:solidFill>
                  <a:srgbClr val="222222"/>
                </a:solidFill>
                <a:latin typeface="Roboto"/>
              </a:rPr>
              <a:t>standard error</a:t>
            </a:r>
            <a:r>
              <a:rPr lang="en-US" sz="2800" dirty="0">
                <a:solidFill>
                  <a:srgbClr val="222222"/>
                </a:solidFill>
                <a:latin typeface="Roboto"/>
              </a:rPr>
              <a:t> of the mean, or SEM, measures how far the sample mean of the data is likely to be from the true population mean.</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654" y="216937"/>
            <a:ext cx="3297864" cy="24733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487" y="472168"/>
            <a:ext cx="4133850" cy="2066925"/>
          </a:xfrm>
          <a:prstGeom prst="rect">
            <a:avLst/>
          </a:prstGeom>
        </p:spPr>
      </p:pic>
    </p:spTree>
    <p:extLst>
      <p:ext uri="{BB962C8B-B14F-4D97-AF65-F5344CB8AC3E}">
        <p14:creationId xmlns:p14="http://schemas.microsoft.com/office/powerpoint/2010/main" val="18299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47274" y="857"/>
            <a:ext cx="5142857" cy="6857143"/>
          </a:xfrm>
          <a:prstGeom prst="rect">
            <a:avLst/>
          </a:prstGeom>
        </p:spPr>
      </p:pic>
      <p:pic>
        <p:nvPicPr>
          <p:cNvPr id="5" name="Picture 4"/>
          <p:cNvPicPr>
            <a:picLocks noChangeAspect="1"/>
          </p:cNvPicPr>
          <p:nvPr/>
        </p:nvPicPr>
        <p:blipFill rotWithShape="1">
          <a:blip r:embed="rId3"/>
          <a:srcRect l="5541" t="6260" r="5059" b="5991"/>
          <a:stretch/>
        </p:blipFill>
        <p:spPr>
          <a:xfrm>
            <a:off x="122671" y="1514013"/>
            <a:ext cx="6512305" cy="4297594"/>
          </a:xfrm>
          <a:prstGeom prst="rect">
            <a:avLst/>
          </a:prstGeom>
        </p:spPr>
      </p:pic>
      <p:sp>
        <p:nvSpPr>
          <p:cNvPr id="6" name="Rectangle 5"/>
          <p:cNvSpPr/>
          <p:nvPr/>
        </p:nvSpPr>
        <p:spPr>
          <a:xfrm>
            <a:off x="0" y="673457"/>
            <a:ext cx="6852779" cy="553998"/>
          </a:xfrm>
          <a:prstGeom prst="rect">
            <a:avLst/>
          </a:prstGeom>
        </p:spPr>
        <p:txBody>
          <a:bodyPr wrap="square">
            <a:spAutoFit/>
          </a:bodyPr>
          <a:lstStyle/>
          <a:p>
            <a:pPr algn="ctr"/>
            <a:r>
              <a:rPr lang="en-US" sz="3000" dirty="0" smtClean="0"/>
              <a:t>Everglades water flow – visual resource</a:t>
            </a:r>
            <a:endParaRPr lang="en-US" sz="3000" dirty="0"/>
          </a:p>
        </p:txBody>
      </p:sp>
    </p:spTree>
    <p:extLst>
      <p:ext uri="{BB962C8B-B14F-4D97-AF65-F5344CB8AC3E}">
        <p14:creationId xmlns:p14="http://schemas.microsoft.com/office/powerpoint/2010/main" val="3599885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357" t="18413" r="51905" b="10795"/>
          <a:stretch/>
        </p:blipFill>
        <p:spPr>
          <a:xfrm>
            <a:off x="735992" y="0"/>
            <a:ext cx="10768988" cy="6858000"/>
          </a:xfrm>
          <a:prstGeom prst="rect">
            <a:avLst/>
          </a:prstGeom>
        </p:spPr>
      </p:pic>
      <p:sp>
        <p:nvSpPr>
          <p:cNvPr id="5" name="Title 1"/>
          <p:cNvSpPr txBox="1">
            <a:spLocks/>
          </p:cNvSpPr>
          <p:nvPr/>
        </p:nvSpPr>
        <p:spPr>
          <a:xfrm>
            <a:off x="6345016" y="256475"/>
            <a:ext cx="4783895" cy="122663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Everglades City </a:t>
            </a:r>
          </a:p>
          <a:p>
            <a:pPr algn="ctr"/>
            <a:r>
              <a:rPr lang="en-US" b="1" dirty="0" smtClean="0"/>
              <a:t>Water debate</a:t>
            </a:r>
            <a:endParaRPr lang="en-US" b="1" dirty="0"/>
          </a:p>
        </p:txBody>
      </p:sp>
    </p:spTree>
    <p:extLst>
      <p:ext uri="{BB962C8B-B14F-4D97-AF65-F5344CB8AC3E}">
        <p14:creationId xmlns:p14="http://schemas.microsoft.com/office/powerpoint/2010/main" val="1802456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lorida Everglades Postcard"/>
          <p:cNvPicPr>
            <a:picLocks noChangeAspect="1" noChangeArrowheads="1"/>
          </p:cNvPicPr>
          <p:nvPr/>
        </p:nvPicPr>
        <p:blipFill rotWithShape="1">
          <a:blip r:embed="rId2">
            <a:extLst>
              <a:ext uri="{28A0092B-C50C-407E-A947-70E740481C1C}">
                <a14:useLocalDpi xmlns:a14="http://schemas.microsoft.com/office/drawing/2010/main" val="0"/>
              </a:ext>
            </a:extLst>
          </a:blip>
          <a:srcRect r="446"/>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9571" y="1338146"/>
            <a:ext cx="11062009" cy="1569660"/>
          </a:xfrm>
          <a:prstGeom prst="rect">
            <a:avLst/>
          </a:prstGeom>
          <a:noFill/>
        </p:spPr>
        <p:txBody>
          <a:bodyPr wrap="square" rtlCol="0">
            <a:spAutoFit/>
          </a:bodyPr>
          <a:lstStyle/>
          <a:p>
            <a:r>
              <a:rPr lang="en-US" sz="3200" dirty="0" smtClean="0"/>
              <a:t>Each teacher pair was assigned a role</a:t>
            </a:r>
          </a:p>
          <a:p>
            <a:r>
              <a:rPr lang="en-US" sz="3200" dirty="0" smtClean="0"/>
              <a:t>Develop a 2 minute argument to deliver to town hall </a:t>
            </a:r>
          </a:p>
          <a:p>
            <a:r>
              <a:rPr lang="en-US" sz="3200" b="1" dirty="0" smtClean="0"/>
              <a:t>Objective</a:t>
            </a:r>
            <a:r>
              <a:rPr lang="en-US" sz="3200" dirty="0" smtClean="0"/>
              <a:t>: Secure as much water as you can for your constituency</a:t>
            </a:r>
            <a:endParaRPr lang="en-US" sz="3200" dirty="0"/>
          </a:p>
        </p:txBody>
      </p:sp>
    </p:spTree>
    <p:extLst>
      <p:ext uri="{BB962C8B-B14F-4D97-AF65-F5344CB8AC3E}">
        <p14:creationId xmlns:p14="http://schemas.microsoft.com/office/powerpoint/2010/main" val="26449773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lorida Everglades Postcard"/>
          <p:cNvPicPr>
            <a:picLocks noChangeAspect="1" noChangeArrowheads="1"/>
          </p:cNvPicPr>
          <p:nvPr/>
        </p:nvPicPr>
        <p:blipFill rotWithShape="1">
          <a:blip r:embed="rId2">
            <a:extLst>
              <a:ext uri="{28A0092B-C50C-407E-A947-70E740481C1C}">
                <a14:useLocalDpi xmlns:a14="http://schemas.microsoft.com/office/drawing/2010/main" val="0"/>
              </a:ext>
            </a:extLst>
          </a:blip>
          <a:srcRect r="446"/>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9571" y="1338146"/>
            <a:ext cx="11062009" cy="1569660"/>
          </a:xfrm>
          <a:prstGeom prst="rect">
            <a:avLst/>
          </a:prstGeom>
          <a:noFill/>
        </p:spPr>
        <p:txBody>
          <a:bodyPr wrap="square" rtlCol="0">
            <a:spAutoFit/>
          </a:bodyPr>
          <a:lstStyle/>
          <a:p>
            <a:r>
              <a:rPr lang="en-US" sz="3200" dirty="0" smtClean="0"/>
              <a:t>Speaker: 	*introduce your constituency (i.e., builders)</a:t>
            </a:r>
          </a:p>
          <a:p>
            <a:r>
              <a:rPr lang="en-US" sz="3200" dirty="0"/>
              <a:t>	</a:t>
            </a:r>
            <a:r>
              <a:rPr lang="en-US" sz="3200" dirty="0" smtClean="0"/>
              <a:t>	*lay out your argument to gain as much water for your 		constituency as possible (2 minutes)</a:t>
            </a:r>
            <a:endParaRPr lang="en-US" sz="3200" dirty="0"/>
          </a:p>
        </p:txBody>
      </p:sp>
      <p:sp>
        <p:nvSpPr>
          <p:cNvPr id="4" name="TextBox 3"/>
          <p:cNvSpPr txBox="1"/>
          <p:nvPr/>
        </p:nvSpPr>
        <p:spPr>
          <a:xfrm>
            <a:off x="183347" y="2768842"/>
            <a:ext cx="11871804" cy="2062103"/>
          </a:xfrm>
          <a:prstGeom prst="rect">
            <a:avLst/>
          </a:prstGeom>
          <a:noFill/>
        </p:spPr>
        <p:txBody>
          <a:bodyPr wrap="square" rtlCol="0">
            <a:spAutoFit/>
          </a:bodyPr>
          <a:lstStyle/>
          <a:p>
            <a:r>
              <a:rPr lang="en-US" sz="3200" dirty="0" smtClean="0"/>
              <a:t>Townspeople: 	*take note of the types of information used by 				each speaker to argue that they should get the water.</a:t>
            </a:r>
          </a:p>
          <a:p>
            <a:r>
              <a:rPr lang="en-US" sz="3200" dirty="0"/>
              <a:t>	</a:t>
            </a:r>
            <a:r>
              <a:rPr lang="en-US" sz="3200" dirty="0" smtClean="0"/>
              <a:t>		*that information will later enable you to 					appropriately apportion water to each constituent</a:t>
            </a:r>
            <a:endParaRPr lang="en-US" sz="3200" dirty="0"/>
          </a:p>
        </p:txBody>
      </p:sp>
    </p:spTree>
    <p:extLst>
      <p:ext uri="{BB962C8B-B14F-4D97-AF65-F5344CB8AC3E}">
        <p14:creationId xmlns:p14="http://schemas.microsoft.com/office/powerpoint/2010/main" val="42517539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lorida Everglades Postcard"/>
          <p:cNvPicPr>
            <a:picLocks noChangeAspect="1" noChangeArrowheads="1"/>
          </p:cNvPicPr>
          <p:nvPr/>
        </p:nvPicPr>
        <p:blipFill rotWithShape="1">
          <a:blip r:embed="rId2">
            <a:extLst>
              <a:ext uri="{28A0092B-C50C-407E-A947-70E740481C1C}">
                <a14:useLocalDpi xmlns:a14="http://schemas.microsoft.com/office/drawing/2010/main" val="0"/>
              </a:ext>
            </a:extLst>
          </a:blip>
          <a:srcRect r="446"/>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3547" y="1366898"/>
            <a:ext cx="11062009" cy="3108543"/>
          </a:xfrm>
          <a:prstGeom prst="rect">
            <a:avLst/>
          </a:prstGeom>
          <a:noFill/>
        </p:spPr>
        <p:txBody>
          <a:bodyPr wrap="square" rtlCol="0">
            <a:spAutoFit/>
          </a:bodyPr>
          <a:lstStyle/>
          <a:p>
            <a:r>
              <a:rPr lang="en-US" sz="3600" b="1" dirty="0" smtClean="0"/>
              <a:t>M &amp; </a:t>
            </a:r>
            <a:r>
              <a:rPr lang="en-US" sz="3600" b="1" dirty="0" err="1" smtClean="0"/>
              <a:t>Ms</a:t>
            </a:r>
            <a:endParaRPr lang="en-US" sz="3600" b="1" dirty="0" smtClean="0"/>
          </a:p>
          <a:p>
            <a:r>
              <a:rPr lang="en-US" sz="3200" b="1" dirty="0" smtClean="0"/>
              <a:t>Blue: </a:t>
            </a:r>
            <a:r>
              <a:rPr lang="en-US" sz="3200" dirty="0" smtClean="0"/>
              <a:t>Each group has 20 water units that they are responsible for awarding to the constituents they feel most deserving (NOT self)</a:t>
            </a:r>
          </a:p>
          <a:p>
            <a:r>
              <a:rPr lang="en-US" sz="3200" b="1" dirty="0" smtClean="0"/>
              <a:t>Green: </a:t>
            </a:r>
            <a:r>
              <a:rPr lang="en-US" sz="3200" dirty="0" smtClean="0"/>
              <a:t>Each group can make 2 rebuttals to statements made by other constituents</a:t>
            </a:r>
          </a:p>
          <a:p>
            <a:endParaRPr lang="en-US" sz="3200" dirty="0" smtClean="0"/>
          </a:p>
        </p:txBody>
      </p:sp>
    </p:spTree>
    <p:extLst>
      <p:ext uri="{BB962C8B-B14F-4D97-AF65-F5344CB8AC3E}">
        <p14:creationId xmlns:p14="http://schemas.microsoft.com/office/powerpoint/2010/main" val="35945630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lorida Everglades Postcard"/>
          <p:cNvPicPr>
            <a:picLocks noChangeAspect="1" noChangeArrowheads="1"/>
          </p:cNvPicPr>
          <p:nvPr/>
        </p:nvPicPr>
        <p:blipFill rotWithShape="1">
          <a:blip r:embed="rId2">
            <a:extLst>
              <a:ext uri="{28A0092B-C50C-407E-A947-70E740481C1C}">
                <a14:useLocalDpi xmlns:a14="http://schemas.microsoft.com/office/drawing/2010/main" val="0"/>
              </a:ext>
            </a:extLst>
          </a:blip>
          <a:srcRect r="446"/>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9571" y="2420502"/>
            <a:ext cx="11062009" cy="584775"/>
          </a:xfrm>
          <a:prstGeom prst="rect">
            <a:avLst/>
          </a:prstGeom>
          <a:noFill/>
        </p:spPr>
        <p:txBody>
          <a:bodyPr wrap="square" rtlCol="0">
            <a:spAutoFit/>
          </a:bodyPr>
          <a:lstStyle/>
          <a:p>
            <a:r>
              <a:rPr lang="en-US" sz="3200" dirty="0" smtClean="0"/>
              <a:t>Sufficient information?</a:t>
            </a:r>
          </a:p>
        </p:txBody>
      </p:sp>
    </p:spTree>
    <p:extLst>
      <p:ext uri="{BB962C8B-B14F-4D97-AF65-F5344CB8AC3E}">
        <p14:creationId xmlns:p14="http://schemas.microsoft.com/office/powerpoint/2010/main" val="3100605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TotalTime>
  <Words>948</Words>
  <Application>Microsoft Office PowerPoint</Application>
  <PresentationFormat>Personalizar</PresentationFormat>
  <Paragraphs>115</Paragraphs>
  <Slides>34</Slides>
  <Notes>0</Notes>
  <HiddenSlides>0</HiddenSlides>
  <MMClips>0</MMClips>
  <ScaleCrop>false</ScaleCrop>
  <HeadingPairs>
    <vt:vector size="6" baseType="variant">
      <vt:variant>
        <vt:lpstr>Tema</vt:lpstr>
      </vt:variant>
      <vt:variant>
        <vt:i4>1</vt:i4>
      </vt:variant>
      <vt:variant>
        <vt:lpstr>Servidores OLE incorporados</vt:lpstr>
      </vt:variant>
      <vt:variant>
        <vt:i4>1</vt:i4>
      </vt:variant>
      <vt:variant>
        <vt:lpstr>Títulos de slides</vt:lpstr>
      </vt:variant>
      <vt:variant>
        <vt:i4>34</vt:i4>
      </vt:variant>
    </vt:vector>
  </HeadingPairs>
  <TitlesOfParts>
    <vt:vector size="36" baseType="lpstr">
      <vt:lpstr>Office Theme</vt:lpstr>
      <vt:lpstr>Presentation</vt:lpstr>
      <vt:lpstr>Science time</vt:lpstr>
      <vt:lpstr>Apresentação do PowerPoint</vt:lpstr>
      <vt:lpstr>READ</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vt:lpstr>
      <vt:lpstr>Will there be water for us?</vt:lpstr>
      <vt:lpstr>Model my Water Usage</vt:lpstr>
      <vt:lpstr>Model my Water Usage</vt:lpstr>
      <vt:lpstr>Science Publications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shower</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University of Missouri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my Water Usage</dc:title>
  <dc:creator>Owens, David C.</dc:creator>
  <cp:lastModifiedBy>Windows User</cp:lastModifiedBy>
  <cp:revision>36</cp:revision>
  <dcterms:created xsi:type="dcterms:W3CDTF">2017-02-09T16:48:59Z</dcterms:created>
  <dcterms:modified xsi:type="dcterms:W3CDTF">2017-02-12T22:37:43Z</dcterms:modified>
</cp:coreProperties>
</file>